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6" r:id="rId5"/>
    <p:sldId id="258" r:id="rId6"/>
    <p:sldId id="257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7B88-4660-4F73-9130-721B7C7CCE11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B3EA-ED4F-4EED-904E-F39577633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76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7B88-4660-4F73-9130-721B7C7CCE11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B3EA-ED4F-4EED-904E-F39577633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10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7B88-4660-4F73-9130-721B7C7CCE11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B3EA-ED4F-4EED-904E-F39577633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537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7B88-4660-4F73-9130-721B7C7CCE11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B3EA-ED4F-4EED-904E-F39577633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79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7B88-4660-4F73-9130-721B7C7CCE11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B3EA-ED4F-4EED-904E-F39577633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19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7B88-4660-4F73-9130-721B7C7CCE11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B3EA-ED4F-4EED-904E-F39577633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278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7B88-4660-4F73-9130-721B7C7CCE11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B3EA-ED4F-4EED-904E-F39577633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7B88-4660-4F73-9130-721B7C7CCE11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B3EA-ED4F-4EED-904E-F39577633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7B88-4660-4F73-9130-721B7C7CCE11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B3EA-ED4F-4EED-904E-F39577633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93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7B88-4660-4F73-9130-721B7C7CCE11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B3EA-ED4F-4EED-904E-F39577633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34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7B88-4660-4F73-9130-721B7C7CCE11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B3EA-ED4F-4EED-904E-F39577633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45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77B88-4660-4F73-9130-721B7C7CCE11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AB3EA-ED4F-4EED-904E-F39577633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86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  <a:t>Восприятие богословия</a:t>
            </a:r>
            <a:b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</a:br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  <a:t>А.С. Хомякова </a:t>
            </a:r>
            <a:b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</a:br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  <a:t>Аполлоном Григорьевым</a:t>
            </a:r>
            <a:endParaRPr lang="ru-RU" dirty="0">
              <a:latin typeface="Brill" panose="020F0602050406030203" pitchFamily="34" charset="0"/>
              <a:ea typeface="Brill" panose="020F060205040603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  <a:t>Вадим </a:t>
            </a:r>
            <a:r>
              <a:rPr lang="ru-RU" dirty="0" err="1" smtClean="0">
                <a:latin typeface="Brill" panose="020F0602050406030203" pitchFamily="34" charset="0"/>
                <a:ea typeface="Brill" panose="020F0602050406030203" pitchFamily="34" charset="0"/>
              </a:rPr>
              <a:t>Миронович</a:t>
            </a:r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  <a:t> Лурье</a:t>
            </a:r>
          </a:p>
          <a:p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  <a:t>Институт философии и права СО РАН</a:t>
            </a:r>
          </a:p>
          <a:p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  <a:t>Новосибирск</a:t>
            </a:r>
            <a:endParaRPr lang="ru-RU" dirty="0">
              <a:latin typeface="Brill" panose="020F0602050406030203" pitchFamily="34" charset="0"/>
              <a:ea typeface="Brill" panose="020F0602050406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1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838200" y="315884"/>
            <a:ext cx="10515600" cy="492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581890"/>
            <a:ext cx="10515600" cy="6118167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Brill" panose="020F0602050406030203" pitchFamily="34" charset="0"/>
                <a:ea typeface="Brill" panose="020F0602050406030203" pitchFamily="34" charset="0"/>
              </a:rPr>
              <a:t>«Почвенническое» прочтение Хомякова: за богословием Хомякова нет никакого реального содержания, кроме культурного — «новых форм» искусства, жизни и т.д., — и напрасно «наш софист» выдумывает дополнительно к реальной общине какие-то нереальные конструкции Церкви. </a:t>
            </a:r>
          </a:p>
          <a:p>
            <a:r>
              <a:rPr lang="ru-RU" sz="3000" dirty="0" smtClean="0">
                <a:latin typeface="Brill" panose="020F0602050406030203" pitchFamily="34" charset="0"/>
                <a:ea typeface="Brill" panose="020F0602050406030203" pitchFamily="34" charset="0"/>
              </a:rPr>
              <a:t>Но то, что говорится у Хомякова об общине, то есть о человеческом общежитии, как бы его ни называть, — это тоже нечто великое. </a:t>
            </a:r>
          </a:p>
          <a:p>
            <a:r>
              <a:rPr lang="ru-RU" sz="3000" dirty="0" smtClean="0">
                <a:latin typeface="Brill" panose="020F0602050406030203" pitchFamily="34" charset="0"/>
                <a:ea typeface="Brill" panose="020F0602050406030203" pitchFamily="34" charset="0"/>
              </a:rPr>
              <a:t>Хомяков конструировал свое учение о Церкви, неестественно усложняя Шеллинга, и у поклонника Шеллинга, каким был Григорьев, должно было возникать естественное желание очистить шеллингианскую основу </a:t>
            </a:r>
            <a:r>
              <a:rPr lang="ru-RU" sz="3000" dirty="0" err="1" smtClean="0">
                <a:latin typeface="Brill" panose="020F0602050406030203" pitchFamily="34" charset="0"/>
                <a:ea typeface="Brill" panose="020F0602050406030203" pitchFamily="34" charset="0"/>
              </a:rPr>
              <a:t>хомяковской</a:t>
            </a:r>
            <a:r>
              <a:rPr lang="ru-RU" sz="3000" dirty="0" smtClean="0">
                <a:latin typeface="Brill" panose="020F0602050406030203" pitchFamily="34" charset="0"/>
                <a:ea typeface="Brill" panose="020F0602050406030203" pitchFamily="34" charset="0"/>
              </a:rPr>
              <a:t> </a:t>
            </a:r>
            <a:r>
              <a:rPr lang="ru-RU" sz="3000" dirty="0" err="1" smtClean="0">
                <a:latin typeface="Brill" panose="020F0602050406030203" pitchFamily="34" charset="0"/>
                <a:ea typeface="Brill" panose="020F0602050406030203" pitchFamily="34" charset="0"/>
              </a:rPr>
              <a:t>экклисиологии</a:t>
            </a:r>
            <a:r>
              <a:rPr lang="ru-RU" sz="3000" dirty="0" smtClean="0">
                <a:latin typeface="Brill" panose="020F0602050406030203" pitchFamily="34" charset="0"/>
                <a:ea typeface="Brill" panose="020F0602050406030203" pitchFamily="34" charset="0"/>
              </a:rPr>
              <a:t> от религиозной «шелухи».</a:t>
            </a:r>
            <a:endParaRPr lang="ru-RU" sz="3000" dirty="0">
              <a:latin typeface="Brill" panose="020F0602050406030203" pitchFamily="34" charset="0"/>
              <a:ea typeface="Brill" panose="020F0602050406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2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  <a:t>Читал ли Григорьев остальные брошюры Хомякова? (читал)</a:t>
            </a:r>
            <a:endParaRPr lang="ru-RU" dirty="0">
              <a:latin typeface="Brill" panose="020F0602050406030203" pitchFamily="34" charset="0"/>
              <a:ea typeface="Brill" panose="020F060205040603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  <a:t>Письмо Н. Н. Страхову от 12 августа 1861 г.: «что мы предъявим на суде истории» «в сфере науки»: </a:t>
            </a:r>
            <a:r>
              <a:rPr lang="ru-RU" dirty="0">
                <a:latin typeface="Brill" panose="020F0602050406030203" pitchFamily="34" charset="0"/>
                <a:ea typeface="Brill" panose="020F0602050406030203" pitchFamily="34" charset="0"/>
                <a:cs typeface="Times New Roman" panose="02020603050405020304" pitchFamily="18" charset="0"/>
              </a:rPr>
              <a:t>«религиозные брошюры и записки о всемирной истории </a:t>
            </a:r>
            <a:r>
              <a:rPr lang="ru-RU" i="1" dirty="0">
                <a:latin typeface="Brill" panose="020F0602050406030203" pitchFamily="34" charset="0"/>
                <a:ea typeface="Brill" panose="020F0602050406030203" pitchFamily="34" charset="0"/>
                <a:cs typeface="Times New Roman" panose="02020603050405020304" pitchFamily="18" charset="0"/>
              </a:rPr>
              <a:t>Хомякова</a:t>
            </a:r>
            <a:r>
              <a:rPr lang="ru-RU" dirty="0">
                <a:latin typeface="Brill" panose="020F0602050406030203" pitchFamily="34" charset="0"/>
                <a:ea typeface="Brill" panose="020F0602050406030203" pitchFamily="34" charset="0"/>
                <a:cs typeface="Times New Roman" panose="02020603050405020304" pitchFamily="18" charset="0"/>
              </a:rPr>
              <a:t>». </a:t>
            </a:r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  <a:cs typeface="Times New Roman" panose="02020603050405020304" pitchFamily="18" charset="0"/>
              </a:rPr>
              <a:t>«Записки о всемирной истории» Григорьев точно не читал (вопреки Б. Ф. Григорьеву и Р. </a:t>
            </a:r>
            <a:r>
              <a:rPr lang="ru-RU" dirty="0" err="1" smtClean="0">
                <a:latin typeface="Brill" panose="020F0602050406030203" pitchFamily="34" charset="0"/>
                <a:ea typeface="Brill" panose="020F0602050406030203" pitchFamily="34" charset="0"/>
                <a:cs typeface="Times New Roman" panose="02020603050405020304" pitchFamily="18" charset="0"/>
              </a:rPr>
              <a:t>Виттакеру</a:t>
            </a:r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  <a:cs typeface="Times New Roman" panose="02020603050405020304" pitchFamily="18" charset="0"/>
              </a:rPr>
              <a:t>, полагавшими, что он мог читать «Семирамиду» в рукописи). Но читал ли первые две брошюры?</a:t>
            </a:r>
          </a:p>
          <a:p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  <a:cs typeface="Times New Roman" panose="02020603050405020304" pitchFamily="18" charset="0"/>
              </a:rPr>
              <a:t>Видимо, читал, и не позднее 1860 г.: в феврале 1861 в журнале «Время» вышла статья </a:t>
            </a:r>
            <a:r>
              <a:rPr lang="ru-RU" dirty="0">
                <a:latin typeface="Brill" panose="020F0602050406030203" pitchFamily="34" charset="0"/>
                <a:ea typeface="Brill" panose="020F0602050406030203" pitchFamily="34" charset="0"/>
                <a:cs typeface="Times New Roman" panose="02020603050405020304" pitchFamily="18" charset="0"/>
              </a:rPr>
              <a:t>«Развитие идеи народности в нашей литературе со смерти Пушкина. </a:t>
            </a:r>
            <a:r>
              <a:rPr lang="en-GB" dirty="0">
                <a:latin typeface="Brill" panose="020F0602050406030203" pitchFamily="34" charset="0"/>
                <a:ea typeface="Brill" panose="020F0602050406030203" pitchFamily="34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Brill" panose="020F0602050406030203" pitchFamily="34" charset="0"/>
                <a:ea typeface="Brill" panose="020F0602050406030203" pitchFamily="34" charset="0"/>
                <a:cs typeface="Times New Roman" panose="02020603050405020304" pitchFamily="18" charset="0"/>
              </a:rPr>
              <a:t>. Вступление. Народность и литература»: «Кто читал глубокие, хотя небольшие количеством французские брошюры Хомякова, в которых полемически развивал он все свое религиозно-философское миросозерцание, тот, вероятно, сразу понял, какая непроходимая бездна отделяла славянофильство от учений мрака».</a:t>
            </a:r>
          </a:p>
        </p:txBody>
      </p:sp>
    </p:spTree>
    <p:extLst>
      <p:ext uri="{BB962C8B-B14F-4D97-AF65-F5344CB8AC3E}">
        <p14:creationId xmlns:p14="http://schemas.microsoft.com/office/powerpoint/2010/main" val="295870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667" y="312501"/>
            <a:ext cx="4020607" cy="6192015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33066" y="2286000"/>
            <a:ext cx="5105400" cy="1819275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52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49" y="2616971"/>
            <a:ext cx="12124267" cy="1920676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  <a:t>Опубликовано в мае 1861 и почти дословно совпадает со словами в письме </a:t>
            </a:r>
            <a:r>
              <a:rPr lang="ru-RU" dirty="0" err="1" smtClean="0">
                <a:latin typeface="Brill" panose="020F0602050406030203" pitchFamily="34" charset="0"/>
                <a:ea typeface="Brill" panose="020F0602050406030203" pitchFamily="34" charset="0"/>
              </a:rPr>
              <a:t>Гиргорьева</a:t>
            </a:r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  <a:t> Страхову от 12 августа того же года:</a:t>
            </a:r>
            <a:endParaRPr lang="ru-RU" dirty="0">
              <a:latin typeface="Brill" panose="020F0602050406030203" pitchFamily="34" charset="0"/>
              <a:ea typeface="Brill" panose="020F0602050406030203" pitchFamily="34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52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389" y="99119"/>
            <a:ext cx="10658302" cy="172650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  <a:ea typeface="Brill" panose="020F0602050406030203" pitchFamily="34" charset="0"/>
              </a:rPr>
              <a:t>«Явления современной литературы, пропущенные нашей критикой», «Время», 1862 (издатели сделали из авторского названия подзаголовок, заменив название на «Гр. Л. Толстой и его сочинения»).</a:t>
            </a:r>
            <a:endParaRPr lang="ru-RU" sz="2400" dirty="0">
              <a:latin typeface="+mn-lt"/>
              <a:ea typeface="Brill" panose="020F060205040603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04604"/>
            <a:ext cx="10515600" cy="517882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  <a:t>&lt;…&gt; западный лагерь должен был разъединиться.</a:t>
            </a:r>
          </a:p>
          <a:p>
            <a:pPr marL="0" indent="0">
              <a:buNone/>
            </a:pPr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  <a:t>Самая </a:t>
            </a:r>
            <a:r>
              <a:rPr lang="ru-RU" dirty="0" err="1" smtClean="0">
                <a:latin typeface="Brill" panose="020F0602050406030203" pitchFamily="34" charset="0"/>
                <a:ea typeface="Brill" panose="020F0602050406030203" pitchFamily="34" charset="0"/>
              </a:rPr>
              <a:t>германо</a:t>
            </a:r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  <a:t>–романская национальность выработала своим развитием две идеи:</a:t>
            </a:r>
          </a:p>
          <a:p>
            <a:pPr marL="0" indent="0">
              <a:buNone/>
            </a:pPr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  <a:t>1) </a:t>
            </a:r>
            <a:r>
              <a:rPr lang="ru-RU" i="1" dirty="0" smtClean="0">
                <a:latin typeface="Brill" panose="020F0602050406030203" pitchFamily="34" charset="0"/>
                <a:ea typeface="Brill" panose="020F0602050406030203" pitchFamily="34" charset="0"/>
              </a:rPr>
              <a:t>идею централизации</a:t>
            </a:r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  <a:t>, т. е. поглощения личности общиною, все равно будет ли эта община папство, ветхозаветная республика пуритан, террор конвента или фаланстера Фурье,</a:t>
            </a:r>
          </a:p>
          <a:p>
            <a:pPr marL="0" indent="0">
              <a:buNone/>
            </a:pPr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  <a:t>и 2) </a:t>
            </a:r>
            <a:r>
              <a:rPr lang="ru-RU" i="1" dirty="0" smtClean="0">
                <a:latin typeface="Brill" panose="020F0602050406030203" pitchFamily="34" charset="0"/>
                <a:ea typeface="Brill" panose="020F0602050406030203" pitchFamily="34" charset="0"/>
              </a:rPr>
              <a:t>идею свободы </a:t>
            </a:r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  <a:t>в полнейшем развитии личности и национальности до самых крайних пределов: до потери протестантскими церквами сознания своего происхождения и восстановления этого сознания путем ученого исследования, над чем так зло и остроумно смеялся покойный Хомяков, и до освящения в Англии всяких предрассудков политических, общественных и нравственных потому только, что они, эти предрассудки, — национальные, английские.</a:t>
            </a:r>
          </a:p>
          <a:p>
            <a:pPr marL="0" indent="0">
              <a:buNone/>
            </a:pPr>
            <a:endParaRPr lang="ru-RU" dirty="0" smtClean="0">
              <a:latin typeface="Brill" panose="020F0602050406030203" pitchFamily="34" charset="0"/>
              <a:ea typeface="Brill" panose="020F0602050406030203" pitchFamily="34" charset="0"/>
            </a:endParaRPr>
          </a:p>
          <a:p>
            <a:r>
              <a:rPr lang="ru-RU" dirty="0" smtClean="0">
                <a:ea typeface="Brill" panose="020F0602050406030203" pitchFamily="34" charset="0"/>
              </a:rPr>
              <a:t>«Зло и остроумно» Хомяков смеялся над протестантизмом в третьей брошюре; Григорьев подразумевает пассаж, завершающийся призывом: «О книжники! &lt;...&gt; скажите невежественной черни, чтобы она погодила во что бы то ни было веровать, пока вы не согласитесь между собою в том, чему ей следует верить».</a:t>
            </a:r>
            <a:endParaRPr lang="ru-RU" dirty="0">
              <a:ea typeface="Brill" panose="020F0602050406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4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Brill" panose="020F0602050406030203" pitchFamily="34" charset="0"/>
                <a:ea typeface="Brill" panose="020F0602050406030203" pitchFamily="34" charset="0"/>
              </a:rPr>
              <a:t>В той же статье: </a:t>
            </a:r>
            <a:r>
              <a:rPr lang="ru-RU" sz="2700" b="1" dirty="0" err="1" smtClean="0">
                <a:latin typeface="Brill" panose="020F0602050406030203" pitchFamily="34" charset="0"/>
                <a:ea typeface="Brill" panose="020F0602050406030203" pitchFamily="34" charset="0"/>
              </a:rPr>
              <a:t>Хомяковская</a:t>
            </a:r>
            <a:r>
              <a:rPr lang="ru-RU" sz="2700" b="1" dirty="0" smtClean="0">
                <a:latin typeface="Brill" panose="020F0602050406030203" pitchFamily="34" charset="0"/>
                <a:ea typeface="Brill" panose="020F0602050406030203" pitchFamily="34" charset="0"/>
              </a:rPr>
              <a:t> трактовка Церкви не более убедительна, чем католическая; вывод о сущностном родстве славянофилов и нигилистов:</a:t>
            </a:r>
            <a:br>
              <a:rPr lang="ru-RU" sz="2700" b="1" dirty="0" smtClean="0">
                <a:latin typeface="Brill" panose="020F0602050406030203" pitchFamily="34" charset="0"/>
                <a:ea typeface="Brill" panose="020F0602050406030203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069" y="822960"/>
            <a:ext cx="11563004" cy="52868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Brill" panose="020F0602050406030203" pitchFamily="34" charset="0"/>
                <a:ea typeface="Brill" panose="020F0602050406030203" pitchFamily="34" charset="0"/>
              </a:rPr>
              <a:t>И — странное дело! — несмотря на всю разницу форм выражения, внешних симпатий и тона, </a:t>
            </a:r>
            <a:r>
              <a:rPr lang="ru-RU" sz="2400" dirty="0" smtClean="0">
                <a:solidFill>
                  <a:srgbClr val="FF0000"/>
                </a:solidFill>
                <a:latin typeface="Brill" panose="020F0602050406030203" pitchFamily="34" charset="0"/>
                <a:ea typeface="Brill" panose="020F0602050406030203" pitchFamily="34" charset="0"/>
              </a:rPr>
              <a:t>направление теоретическое и направление славянофильское удивительно сходны между собою в том, что оба кладут жизнь на Прокрустово ложе</a:t>
            </a:r>
            <a:r>
              <a:rPr lang="ru-RU" sz="2400" dirty="0" smtClean="0">
                <a:latin typeface="Brill" panose="020F0602050406030203" pitchFamily="34" charset="0"/>
                <a:ea typeface="Brill" panose="020F0602050406030203" pitchFamily="34" charset="0"/>
              </a:rPr>
              <a:t>; сходны в смелой последовательности взглядов; сходны в равно несомненном благородстве образа мыслей и чувствований, в суровой гражданской строгости, в трезвенном понимании общественных обязанностей, </a:t>
            </a:r>
            <a:r>
              <a:rPr lang="ru-RU" sz="2400" dirty="0" smtClean="0">
                <a:solidFill>
                  <a:srgbClr val="FF0000"/>
                </a:solidFill>
                <a:latin typeface="Brill" panose="020F0602050406030203" pitchFamily="34" charset="0"/>
                <a:ea typeface="Brill" panose="020F0602050406030203" pitchFamily="34" charset="0"/>
              </a:rPr>
              <a:t>сходны наконец в том, что только они два имеют и могут иметь действительную силу</a:t>
            </a:r>
            <a:r>
              <a:rPr lang="ru-RU" sz="2400" dirty="0" smtClean="0">
                <a:latin typeface="Brill" panose="020F0602050406030203" pitchFamily="34" charset="0"/>
                <a:ea typeface="Brill" panose="020F0602050406030203" pitchFamily="34" charset="0"/>
              </a:rPr>
              <a:t>. Разница между славянофилами и теоретиками, т.-е. положим, между покойным Хомяковым и г. Чернышевским, между г. И. Аксаковым и Добролюбовым, только в том, что </a:t>
            </a:r>
            <a:r>
              <a:rPr lang="ru-RU" sz="2400" dirty="0" smtClean="0">
                <a:solidFill>
                  <a:srgbClr val="FF0000"/>
                </a:solidFill>
                <a:latin typeface="Brill" panose="020F0602050406030203" pitchFamily="34" charset="0"/>
                <a:ea typeface="Brill" panose="020F0602050406030203" pitchFamily="34" charset="0"/>
              </a:rPr>
              <a:t>гг. Чернышевский и Добролюбов, хотя точка отправления их есть собственно западная, по натуре своей гораздо больше русские люди, чем все славянофилы. Они способнее к тому, чтобы сжигать за собою корабли, они смелее и беспощаднее в приложении уровня общинного начала к многообразным фактам жизни. Храм этому общинному началу славянофилы строят в старом византийском стиле, а они в простейшем казарменном.</a:t>
            </a:r>
            <a:r>
              <a:rPr lang="ru-RU" sz="2400" dirty="0" smtClean="0">
                <a:latin typeface="Brill" panose="020F0602050406030203" pitchFamily="34" charset="0"/>
                <a:ea typeface="Brill" panose="020F0602050406030203" pitchFamily="34" charset="0"/>
              </a:rPr>
              <a:t> Славянофильство в будущем может быть и сильнее их, потому что иметь готовые формы для своего идеала; а формы вообще, да притом готовые, завещанные вековыми преданиями, — дело не малой важности. Но в настоящую минуту теоретики — гораздо более их господа положения. </a:t>
            </a:r>
            <a:endParaRPr lang="ru-RU" sz="2400" dirty="0">
              <a:latin typeface="Brill" panose="020F0602050406030203" pitchFamily="34" charset="0"/>
              <a:ea typeface="Brill" panose="020F0602050406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63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Brill" panose="020F0602050406030203" pitchFamily="34" charset="0"/>
                <a:ea typeface="Brill" panose="020F0602050406030203" pitchFamily="34" charset="0"/>
              </a:rPr>
              <a:t>К. Н. Леонтьев, «Несколько воспоминаний и мыслей о покойном Ап. Григорьеве. (Письмо к Ник. Ник. Страхову)» (1869, еще до религиозного обращения в 1871).</a:t>
            </a:r>
            <a:endParaRPr lang="ru-RU" sz="3200" dirty="0">
              <a:latin typeface="Brill" panose="020F0602050406030203" pitchFamily="34" charset="0"/>
              <a:ea typeface="Brill" panose="020F060205040603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  <a:t>&lt;…&gt; Ап. Григорьев равно умел своей художественно-русской душой обращаться и к </a:t>
            </a:r>
            <a:r>
              <a:rPr lang="ru-RU" dirty="0" err="1" smtClean="0">
                <a:latin typeface="Brill" panose="020F0602050406030203" pitchFamily="34" charset="0"/>
                <a:ea typeface="Brill" panose="020F0602050406030203" pitchFamily="34" charset="0"/>
              </a:rPr>
              <a:t>Славизму</a:t>
            </a:r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  <a:t> и Православию, и к притупившемуся у нас (вероятно, на время) философскому пониманию, — и к железным проявлениям </a:t>
            </a:r>
            <a:r>
              <a:rPr lang="ru-RU" dirty="0" err="1" smtClean="0">
                <a:latin typeface="Brill" panose="020F0602050406030203" pitchFamily="34" charset="0"/>
                <a:ea typeface="Brill" panose="020F0602050406030203" pitchFamily="34" charset="0"/>
              </a:rPr>
              <a:t>матерьялизма</a:t>
            </a:r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  <a:t>, того </a:t>
            </a:r>
            <a:r>
              <a:rPr lang="ru-RU" dirty="0" err="1" smtClean="0">
                <a:latin typeface="Brill" panose="020F0602050406030203" pitchFamily="34" charset="0"/>
                <a:ea typeface="Brill" panose="020F0602050406030203" pitchFamily="34" charset="0"/>
              </a:rPr>
              <a:t>матерьялизма</a:t>
            </a:r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  <a:t>, который, хотя по содержанию ни русский, ни немецкий, ни французский, а всемирный, но которого приемы — как бы грубы они не были — мы должны признать вполне русскими. </a:t>
            </a:r>
            <a:endParaRPr lang="ru-RU" dirty="0">
              <a:latin typeface="Brill" panose="020F0602050406030203" pitchFamily="34" charset="0"/>
              <a:ea typeface="Brill" panose="020F0602050406030203" pitchFamily="34" charset="0"/>
            </a:endParaRPr>
          </a:p>
          <a:p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  <a:t>Леонтьев вторит процитированным выше словам Григорьева о том, что Чернышевский и Добролюбов даже более русские, чем славянофилы.</a:t>
            </a:r>
            <a:endParaRPr lang="ru-RU" dirty="0">
              <a:latin typeface="Brill" panose="020F0602050406030203" pitchFamily="34" charset="0"/>
              <a:ea typeface="Brill" panose="020F0602050406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109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4825" y="2642812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  <a:t>Спасибо за внимание!</a:t>
            </a:r>
            <a:endParaRPr lang="ru-RU" dirty="0">
              <a:latin typeface="Brill" panose="020F0602050406030203" pitchFamily="34" charset="0"/>
              <a:ea typeface="Brill" panose="020F0602050406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97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  <a:t>Хронология</a:t>
            </a:r>
            <a:endParaRPr lang="ru-RU" dirty="0">
              <a:latin typeface="Brill" panose="020F0602050406030203" pitchFamily="34" charset="0"/>
              <a:ea typeface="Brill" panose="020F060205040603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Brill" panose="020F0602050406030203" pitchFamily="34" charset="0"/>
                <a:ea typeface="Brill" panose="020F0602050406030203" pitchFamily="34" charset="0"/>
              </a:rPr>
              <a:t>1856</a:t>
            </a:r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  <a:t>: Григорьев публикует в «Русской Беседе» статью </a:t>
            </a:r>
            <a:r>
              <a:rPr lang="ru-RU" dirty="0">
                <a:latin typeface="Brill" panose="020F0602050406030203" pitchFamily="34" charset="0"/>
                <a:ea typeface="Brill" panose="020F0602050406030203" pitchFamily="34" charset="0"/>
              </a:rPr>
              <a:t>«О правде и искренности в искусстве, по поводу одного эстетического вопроса: Письмо к А. С. Х—</a:t>
            </a:r>
            <a:r>
              <a:rPr lang="ru-RU" dirty="0" err="1">
                <a:latin typeface="Brill" panose="020F0602050406030203" pitchFamily="34" charset="0"/>
                <a:ea typeface="Brill" panose="020F0602050406030203" pitchFamily="34" charset="0"/>
              </a:rPr>
              <a:t>ву</a:t>
            </a:r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  <a:t>».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Brill" panose="020F0602050406030203" pitchFamily="34" charset="0"/>
                <a:ea typeface="Brill" panose="020F0602050406030203" pitchFamily="34" charset="0"/>
              </a:rPr>
              <a:t>1857</a:t>
            </a:r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  <a:t>: в </a:t>
            </a:r>
            <a:r>
              <a:rPr lang="ru-RU" dirty="0" smtClean="0">
                <a:solidFill>
                  <a:srgbClr val="FF0000"/>
                </a:solidFill>
                <a:latin typeface="Brill" panose="020F0602050406030203" pitchFamily="34" charset="0"/>
                <a:ea typeface="Brill" panose="020F0602050406030203" pitchFamily="34" charset="0"/>
              </a:rPr>
              <a:t>июле</a:t>
            </a:r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  <a:t> уезжает в Италию учителем в семье Трубецких; в </a:t>
            </a:r>
            <a:r>
              <a:rPr lang="ru-RU" dirty="0" smtClean="0">
                <a:solidFill>
                  <a:srgbClr val="FF0000"/>
                </a:solidFill>
                <a:latin typeface="Brill" panose="020F0602050406030203" pitchFamily="34" charset="0"/>
                <a:ea typeface="Brill" panose="020F0602050406030203" pitchFamily="34" charset="0"/>
              </a:rPr>
              <a:t>мае</a:t>
            </a:r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Brill" panose="020F0602050406030203" pitchFamily="34" charset="0"/>
                <a:ea typeface="Brill" panose="020F0602050406030203" pitchFamily="34" charset="0"/>
              </a:rPr>
              <a:t>1858</a:t>
            </a:r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  <a:t> вместе </a:t>
            </a:r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  <a:t>с Трубецкими переезжает в Париж, где отрывается от Трубецких и вообще уходит в отрыв.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Brill" panose="020F0602050406030203" pitchFamily="34" charset="0"/>
                <a:ea typeface="Brill" panose="020F0602050406030203" pitchFamily="34" charset="0"/>
              </a:rPr>
              <a:t>30 августа </a:t>
            </a:r>
            <a:r>
              <a:rPr lang="ru-RU" dirty="0" smtClean="0">
                <a:solidFill>
                  <a:srgbClr val="FF0000"/>
                </a:solidFill>
                <a:latin typeface="Brill" panose="020F0602050406030203" pitchFamily="34" charset="0"/>
                <a:ea typeface="Brill" panose="020F0602050406030203" pitchFamily="34" charset="0"/>
              </a:rPr>
              <a:t>1858</a:t>
            </a:r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  <a:t>: </a:t>
            </a:r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  <a:t>«В Россию!» (это пробуждение от загула и запоя подробно описано в длинном письме М. П. Погодину от 26 августа—7 октября 1859 (в частях от 30 сентября и 6 и 7 октября 1859):</a:t>
            </a:r>
            <a:endParaRPr lang="ru-RU" dirty="0">
              <a:latin typeface="Brill" panose="020F0602050406030203" pitchFamily="34" charset="0"/>
              <a:ea typeface="Brill" panose="020F0602050406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7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065" y="108065"/>
            <a:ext cx="10897987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Brill" panose="020F0602050406030203" pitchFamily="34" charset="0"/>
                <a:ea typeface="Brill" panose="020F0602050406030203" pitchFamily="34" charset="0"/>
              </a:rPr>
              <a:t>30-го августа нашего стиля я проснулся после страшной оргии с демагогами из наших, с отвратительным чувством во рту, с отвратительным соседством на постели бесстыдной жрицы Венеры </a:t>
            </a:r>
            <a:r>
              <a:rPr lang="ru-RU" sz="3200" dirty="0" err="1" smtClean="0">
                <a:latin typeface="Brill" panose="020F0602050406030203" pitchFamily="34" charset="0"/>
                <a:ea typeface="Brill" panose="020F0602050406030203" pitchFamily="34" charset="0"/>
              </a:rPr>
              <a:t>Милосской</a:t>
            </a:r>
            <a:r>
              <a:rPr lang="ru-RU" sz="3200" dirty="0" smtClean="0">
                <a:latin typeface="Brill" panose="020F0602050406030203" pitchFamily="34" charset="0"/>
                <a:ea typeface="Brill" panose="020F0602050406030203" pitchFamily="34" charset="0"/>
              </a:rPr>
              <a:t>… Я вспомнил, что это 30 августа, именины </a:t>
            </a:r>
            <a:r>
              <a:rPr lang="ru-RU" sz="3200" dirty="0" err="1" smtClean="0">
                <a:latin typeface="Brill" panose="020F0602050406030203" pitchFamily="34" charset="0"/>
                <a:ea typeface="Brill" panose="020F0602050406030203" pitchFamily="34" charset="0"/>
              </a:rPr>
              <a:t>Остр</a:t>
            </a:r>
            <a:r>
              <a:rPr lang="ru-RU" sz="3200" dirty="0" smtClean="0">
                <a:latin typeface="Brill" panose="020F0602050406030203" pitchFamily="34" charset="0"/>
                <a:ea typeface="Brill" panose="020F0602050406030203" pitchFamily="34" charset="0"/>
              </a:rPr>
              <a:t>&lt;</a:t>
            </a:r>
            <a:r>
              <a:rPr lang="ru-RU" sz="3200" dirty="0" err="1" smtClean="0">
                <a:latin typeface="Brill" panose="020F0602050406030203" pitchFamily="34" charset="0"/>
                <a:ea typeface="Brill" panose="020F0602050406030203" pitchFamily="34" charset="0"/>
              </a:rPr>
              <a:t>овского</a:t>
            </a:r>
            <a:r>
              <a:rPr lang="ru-RU" sz="3200" dirty="0" smtClean="0">
                <a:latin typeface="Brill" panose="020F0602050406030203" pitchFamily="34" charset="0"/>
                <a:ea typeface="Brill" panose="020F0602050406030203" pitchFamily="34" charset="0"/>
              </a:rPr>
              <a:t>&gt; — постоянная годовщина сходки людей, крепко связанных своим братским характером, духом любви, юмором, единством с </a:t>
            </a:r>
            <a:r>
              <a:rPr lang="ru-RU" sz="3200" dirty="0" err="1" smtClean="0">
                <a:latin typeface="Brill" panose="020F0602050406030203" pitchFamily="34" charset="0"/>
                <a:ea typeface="Brill" panose="020F0602050406030203" pitchFamily="34" charset="0"/>
              </a:rPr>
              <a:t>жизнию</a:t>
            </a:r>
            <a:r>
              <a:rPr lang="ru-RU" sz="3200" dirty="0" smtClean="0">
                <a:latin typeface="Brill" panose="020F0602050406030203" pitchFamily="34" charset="0"/>
                <a:ea typeface="Brill" panose="020F0602050406030203" pitchFamily="34" charset="0"/>
              </a:rPr>
              <a:t> народа, </a:t>
            </a:r>
            <a:r>
              <a:rPr lang="ru-RU" sz="3200" dirty="0" smtClean="0">
                <a:solidFill>
                  <a:srgbClr val="FF0000"/>
                </a:solidFill>
                <a:latin typeface="Brill" panose="020F0602050406030203" pitchFamily="34" charset="0"/>
                <a:ea typeface="Brill" panose="020F0602050406030203" pitchFamily="34" charset="0"/>
              </a:rPr>
              <a:t>богослужением народу</a:t>
            </a:r>
            <a:r>
              <a:rPr lang="ru-RU" sz="3200" dirty="0" smtClean="0">
                <a:latin typeface="Brill" panose="020F0602050406030203" pitchFamily="34" charset="0"/>
                <a:ea typeface="Brill" panose="020F0602050406030203" pitchFamily="34" charset="0"/>
              </a:rPr>
              <a:t>…</a:t>
            </a:r>
          </a:p>
          <a:p>
            <a:r>
              <a:rPr lang="ru-RU" sz="3200" dirty="0" smtClean="0">
                <a:latin typeface="Brill" panose="020F0602050406030203" pitchFamily="34" charset="0"/>
                <a:ea typeface="Brill" panose="020F0602050406030203" pitchFamily="34" charset="0"/>
              </a:rPr>
              <a:t>В Россию! раздалось у меня в ушах и в сердце!.. &lt;…&gt;</a:t>
            </a:r>
          </a:p>
          <a:p>
            <a:r>
              <a:rPr lang="ru-RU" sz="3200" dirty="0" smtClean="0">
                <a:latin typeface="Brill" panose="020F0602050406030203" pitchFamily="34" charset="0"/>
                <a:ea typeface="Brill" panose="020F0602050406030203" pitchFamily="34" charset="0"/>
              </a:rPr>
              <a:t>В Париже я, впрочем, проваландался еще недели две, пока добрый приятель [</a:t>
            </a:r>
            <a:r>
              <a:rPr lang="ru-RU" sz="3200" i="1" dirty="0" smtClean="0">
                <a:latin typeface="Brill" panose="020F0602050406030203" pitchFamily="34" charset="0"/>
                <a:ea typeface="Brill" panose="020F0602050406030203" pitchFamily="34" charset="0"/>
              </a:rPr>
              <a:t>поэт Я. П. Полонский</a:t>
            </a:r>
            <a:r>
              <a:rPr lang="ru-RU" sz="3200" dirty="0" smtClean="0">
                <a:latin typeface="Brill" panose="020F0602050406030203" pitchFamily="34" charset="0"/>
                <a:ea typeface="Brill" panose="020F0602050406030203" pitchFamily="34" charset="0"/>
              </a:rPr>
              <a:t>] не дал денег. &lt;…&gt;</a:t>
            </a:r>
          </a:p>
          <a:p>
            <a:r>
              <a:rPr lang="ru-RU" sz="3600" dirty="0" smtClean="0">
                <a:latin typeface="Brill" panose="020F0602050406030203" pitchFamily="34" charset="0"/>
                <a:ea typeface="Brill" panose="020F0602050406030203" pitchFamily="34" charset="0"/>
              </a:rPr>
              <a:t>Денег у меня было мало, так что со всевозможной экономией стало едва ли бы на то, чтобы доехать до отечества. С безобразием же </a:t>
            </a:r>
            <a:r>
              <a:rPr lang="ru-RU" sz="3600" dirty="0" smtClean="0">
                <a:solidFill>
                  <a:srgbClr val="FF0000"/>
                </a:solidFill>
                <a:latin typeface="Brill" panose="020F0602050406030203" pitchFamily="34" charset="0"/>
                <a:ea typeface="Brill" panose="020F0602050406030203" pitchFamily="34" charset="0"/>
              </a:rPr>
              <a:t>едва стало до Берлина</a:t>
            </a:r>
            <a:r>
              <a:rPr lang="ru-RU" sz="3600" dirty="0" smtClean="0">
                <a:latin typeface="Brill" panose="020F0602050406030203" pitchFamily="34" charset="0"/>
                <a:ea typeface="Brill" panose="020F0602050406030203" pitchFamily="34" charset="0"/>
              </a:rPr>
              <a:t>. </a:t>
            </a:r>
            <a:endParaRPr lang="ru-RU" sz="3600" dirty="0">
              <a:latin typeface="Brill" panose="020F0602050406030203" pitchFamily="34" charset="0"/>
              <a:ea typeface="Brill" panose="020F0602050406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78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Brill" panose="020F0602050406030203" pitchFamily="34" charset="0"/>
                <a:ea typeface="Brill" panose="020F0602050406030203" pitchFamily="34" charset="0"/>
              </a:rPr>
              <a:t>Хронология (продолжение)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Brill" panose="020F0602050406030203" pitchFamily="34" charset="0"/>
                <a:ea typeface="Brill" panose="020F0602050406030203" pitchFamily="34" charset="0"/>
              </a:rPr>
              <a:t>1858, </a:t>
            </a:r>
            <a:r>
              <a:rPr lang="ru-RU" dirty="0" smtClean="0">
                <a:solidFill>
                  <a:srgbClr val="FF0000"/>
                </a:solidFill>
                <a:latin typeface="Brill" panose="020F0602050406030203" pitchFamily="34" charset="0"/>
                <a:ea typeface="Brill" panose="020F0602050406030203" pitchFamily="34" charset="0"/>
              </a:rPr>
              <a:t>вторая половина сентября</a:t>
            </a:r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  <a:t>: прибытие в Берлин, посещение магазина Шнайдера. Это наиболее вероятная дата </a:t>
            </a:r>
            <a:r>
              <a:rPr lang="ru-RU" dirty="0" smtClean="0">
                <a:solidFill>
                  <a:srgbClr val="FF0000"/>
                </a:solidFill>
                <a:latin typeface="Brill" panose="020F0602050406030203" pitchFamily="34" charset="0"/>
                <a:ea typeface="Brill" panose="020F0602050406030203" pitchFamily="34" charset="0"/>
              </a:rPr>
              <a:t>приобретения</a:t>
            </a:r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  <a:t> брошюры Хомякова.</a:t>
            </a:r>
          </a:p>
          <a:p>
            <a:r>
              <a:rPr lang="ru-RU" dirty="0" smtClean="0">
                <a:solidFill>
                  <a:srgbClr val="FF0000"/>
                </a:solidFill>
                <a:latin typeface="Brill" panose="020F0602050406030203" pitchFamily="34" charset="0"/>
                <a:ea typeface="Brill" panose="020F0602050406030203" pitchFamily="34" charset="0"/>
              </a:rPr>
              <a:t>1858, </a:t>
            </a:r>
            <a:r>
              <a:rPr lang="ru-RU" dirty="0" smtClean="0">
                <a:solidFill>
                  <a:srgbClr val="FF0000"/>
                </a:solidFill>
                <a:latin typeface="Brill" panose="020F0602050406030203" pitchFamily="34" charset="0"/>
                <a:ea typeface="Brill" panose="020F0602050406030203" pitchFamily="34" charset="0"/>
              </a:rPr>
              <a:t>до середины октября</a:t>
            </a:r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  <a:t>: три недели в Берлине, «в продолжение которых Берлин мне положительно </a:t>
            </a:r>
            <a:r>
              <a:rPr lang="ru-RU" dirty="0" err="1" smtClean="0">
                <a:latin typeface="Brill" panose="020F0602050406030203" pitchFamily="34" charset="0"/>
                <a:ea typeface="Brill" panose="020F0602050406030203" pitchFamily="34" charset="0"/>
              </a:rPr>
              <a:t>огадился</a:t>
            </a:r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  <a:t>» (вычеркнутые слова из того же письма к Погодину). Все это время было посвящено какой-то местной даме, времени на внимательное чтение Хомякова точно не было.</a:t>
            </a:r>
          </a:p>
          <a:p>
            <a:r>
              <a:rPr lang="ru-RU" dirty="0" smtClean="0">
                <a:solidFill>
                  <a:srgbClr val="FF0000"/>
                </a:solidFill>
                <a:latin typeface="Brill" panose="020F0602050406030203" pitchFamily="34" charset="0"/>
                <a:ea typeface="Brill" panose="020F0602050406030203" pitchFamily="34" charset="0"/>
              </a:rPr>
              <a:t>1858, </a:t>
            </a:r>
            <a:r>
              <a:rPr lang="ru-RU" dirty="0" smtClean="0">
                <a:solidFill>
                  <a:srgbClr val="FF0000"/>
                </a:solidFill>
                <a:latin typeface="Brill" panose="020F0602050406030203" pitchFamily="34" charset="0"/>
                <a:ea typeface="Brill" panose="020F0602050406030203" pitchFamily="34" charset="0"/>
              </a:rPr>
              <a:t>середина октября</a:t>
            </a:r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  <a:t>: дорога домой (после получения денег от Г. А. Кушелева-Безбородко). Наиболее вероятная дата для начала </a:t>
            </a:r>
            <a:r>
              <a:rPr lang="ru-RU" dirty="0" smtClean="0">
                <a:solidFill>
                  <a:srgbClr val="FF0000"/>
                </a:solidFill>
                <a:latin typeface="Brill" panose="020F0602050406030203" pitchFamily="34" charset="0"/>
                <a:ea typeface="Brill" panose="020F0602050406030203" pitchFamily="34" charset="0"/>
              </a:rPr>
              <a:t>внимательного чтения </a:t>
            </a:r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  <a:t>брошюры Хомякова.</a:t>
            </a:r>
            <a:endParaRPr lang="ru-RU" dirty="0">
              <a:latin typeface="Brill" panose="020F0602050406030203" pitchFamily="34" charset="0"/>
              <a:ea typeface="Brill" panose="020F0602050406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9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064" y="232756"/>
            <a:ext cx="5104693" cy="635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5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9788" y="166255"/>
            <a:ext cx="3932237" cy="29094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7" y="1262696"/>
            <a:ext cx="6813627" cy="477234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47853" y="1359131"/>
            <a:ext cx="3932237" cy="3811588"/>
          </a:xfrm>
        </p:spPr>
        <p:txBody>
          <a:bodyPr>
            <a:noAutofit/>
          </a:bodyPr>
          <a:lstStyle/>
          <a:p>
            <a:r>
              <a:rPr lang="en-GB" sz="2200" dirty="0">
                <a:solidFill>
                  <a:srgbClr val="050505"/>
                </a:solidFill>
                <a:latin typeface="Brill" panose="020F0602050406030203" pitchFamily="34" charset="0"/>
                <a:ea typeface="Brill" panose="020F0602050406030203" pitchFamily="34" charset="0"/>
              </a:rPr>
              <a:t>U</a:t>
            </a:r>
            <a:r>
              <a:rPr lang="ru-RU" sz="2200" b="0" i="0" dirty="0" err="1" smtClean="0">
                <a:solidFill>
                  <a:srgbClr val="050505"/>
                </a:solidFill>
                <a:effectLst/>
                <a:latin typeface="Brill" panose="020F0602050406030203" pitchFamily="34" charset="0"/>
                <a:ea typeface="Brill" panose="020F0602050406030203" pitchFamily="34" charset="0"/>
              </a:rPr>
              <a:t>nter</a:t>
            </a:r>
            <a:r>
              <a:rPr lang="ru-RU" sz="2200" b="0" i="0" dirty="0" smtClean="0">
                <a:solidFill>
                  <a:srgbClr val="050505"/>
                </a:solidFill>
                <a:effectLst/>
                <a:latin typeface="Brill" panose="020F0602050406030203" pitchFamily="34" charset="0"/>
                <a:ea typeface="Brill" panose="020F0602050406030203" pitchFamily="34" charset="0"/>
              </a:rPr>
              <a:t> </a:t>
            </a:r>
            <a:r>
              <a:rPr lang="ru-RU" sz="2200" b="0" i="0" dirty="0" err="1" smtClean="0">
                <a:solidFill>
                  <a:srgbClr val="050505"/>
                </a:solidFill>
                <a:effectLst/>
                <a:latin typeface="Brill" panose="020F0602050406030203" pitchFamily="34" charset="0"/>
                <a:ea typeface="Brill" panose="020F0602050406030203" pitchFamily="34" charset="0"/>
              </a:rPr>
              <a:t>den</a:t>
            </a:r>
            <a:r>
              <a:rPr lang="ru-RU" sz="2200" b="0" i="0" dirty="0" smtClean="0">
                <a:solidFill>
                  <a:srgbClr val="050505"/>
                </a:solidFill>
                <a:effectLst/>
                <a:latin typeface="Brill" panose="020F0602050406030203" pitchFamily="34" charset="0"/>
                <a:ea typeface="Brill" panose="020F0602050406030203" pitchFamily="34" charset="0"/>
              </a:rPr>
              <a:t> </a:t>
            </a:r>
            <a:r>
              <a:rPr lang="ru-RU" sz="2200" b="0" i="0" dirty="0" err="1" smtClean="0">
                <a:solidFill>
                  <a:srgbClr val="050505"/>
                </a:solidFill>
                <a:effectLst/>
                <a:latin typeface="Brill" panose="020F0602050406030203" pitchFamily="34" charset="0"/>
                <a:ea typeface="Brill" panose="020F0602050406030203" pitchFamily="34" charset="0"/>
              </a:rPr>
              <a:t>Linden</a:t>
            </a:r>
            <a:r>
              <a:rPr lang="ru-RU" sz="2200" b="0" i="0" dirty="0" smtClean="0">
                <a:solidFill>
                  <a:srgbClr val="050505"/>
                </a:solidFill>
                <a:effectLst/>
                <a:latin typeface="Brill" panose="020F0602050406030203" pitchFamily="34" charset="0"/>
                <a:ea typeface="Brill" panose="020F0602050406030203" pitchFamily="34" charset="0"/>
              </a:rPr>
              <a:t> 19 (крайне правый дом на фото конца 19 в.): это в нем "...книгопродавец Шнейдер [F. </a:t>
            </a:r>
            <a:r>
              <a:rPr lang="ru-RU" sz="2200" b="0" i="0" dirty="0" err="1" smtClean="0">
                <a:solidFill>
                  <a:srgbClr val="050505"/>
                </a:solidFill>
                <a:effectLst/>
                <a:latin typeface="Brill" panose="020F0602050406030203" pitchFamily="34" charset="0"/>
                <a:ea typeface="Brill" panose="020F0602050406030203" pitchFamily="34" charset="0"/>
              </a:rPr>
              <a:t>Schneider</a:t>
            </a:r>
            <a:r>
              <a:rPr lang="ru-RU" sz="2200" b="0" i="0" dirty="0" smtClean="0">
                <a:solidFill>
                  <a:srgbClr val="050505"/>
                </a:solidFill>
                <a:effectLst/>
                <a:latin typeface="Brill" panose="020F0602050406030203" pitchFamily="34" charset="0"/>
                <a:ea typeface="Brill" panose="020F0602050406030203" pitchFamily="34" charset="0"/>
              </a:rPr>
              <a:t> </a:t>
            </a:r>
            <a:r>
              <a:rPr lang="ru-RU" sz="2200" b="0" i="0" dirty="0" err="1" smtClean="0">
                <a:solidFill>
                  <a:srgbClr val="050505"/>
                </a:solidFill>
                <a:effectLst/>
                <a:latin typeface="Brill" panose="020F0602050406030203" pitchFamily="34" charset="0"/>
                <a:ea typeface="Brill" panose="020F0602050406030203" pitchFamily="34" charset="0"/>
              </a:rPr>
              <a:t>und</a:t>
            </a:r>
            <a:r>
              <a:rPr lang="ru-RU" sz="2200" b="0" i="0" dirty="0" smtClean="0">
                <a:solidFill>
                  <a:srgbClr val="050505"/>
                </a:solidFill>
                <a:effectLst/>
                <a:latin typeface="Brill" panose="020F0602050406030203" pitchFamily="34" charset="0"/>
                <a:ea typeface="Brill" panose="020F0602050406030203" pitchFamily="34" charset="0"/>
              </a:rPr>
              <a:t> </a:t>
            </a:r>
            <a:r>
              <a:rPr lang="ru-RU" sz="2200" b="0" i="0" dirty="0" err="1" smtClean="0">
                <a:solidFill>
                  <a:srgbClr val="050505"/>
                </a:solidFill>
                <a:effectLst/>
                <a:latin typeface="Brill" panose="020F0602050406030203" pitchFamily="34" charset="0"/>
                <a:ea typeface="Brill" panose="020F0602050406030203" pitchFamily="34" charset="0"/>
              </a:rPr>
              <a:t>Co</a:t>
            </a:r>
            <a:r>
              <a:rPr lang="ru-RU" sz="2200" b="0" i="0" dirty="0" smtClean="0">
                <a:solidFill>
                  <a:srgbClr val="050505"/>
                </a:solidFill>
                <a:effectLst/>
                <a:latin typeface="Brill" panose="020F0602050406030203" pitchFamily="34" charset="0"/>
                <a:ea typeface="Brill" panose="020F0602050406030203" pitchFamily="34" charset="0"/>
              </a:rPr>
              <a:t>., </a:t>
            </a:r>
            <a:r>
              <a:rPr lang="ru-RU" sz="2200" b="0" i="0" dirty="0" err="1" smtClean="0">
                <a:solidFill>
                  <a:srgbClr val="050505"/>
                </a:solidFill>
                <a:effectLst/>
                <a:latin typeface="Brill" panose="020F0602050406030203" pitchFamily="34" charset="0"/>
                <a:ea typeface="Brill" panose="020F0602050406030203" pitchFamily="34" charset="0"/>
              </a:rPr>
              <a:t>Buch</a:t>
            </a:r>
            <a:r>
              <a:rPr lang="ru-RU" sz="2200" b="0" i="0" dirty="0" smtClean="0">
                <a:solidFill>
                  <a:srgbClr val="050505"/>
                </a:solidFill>
                <a:effectLst/>
                <a:latin typeface="Brill" panose="020F0602050406030203" pitchFamily="34" charset="0"/>
                <a:ea typeface="Brill" panose="020F0602050406030203" pitchFamily="34" charset="0"/>
              </a:rPr>
              <a:t>- </a:t>
            </a:r>
            <a:r>
              <a:rPr lang="ru-RU" sz="2200" b="0" i="0" dirty="0" err="1" smtClean="0">
                <a:solidFill>
                  <a:srgbClr val="050505"/>
                </a:solidFill>
                <a:effectLst/>
                <a:latin typeface="Brill" panose="020F0602050406030203" pitchFamily="34" charset="0"/>
                <a:ea typeface="Brill" panose="020F0602050406030203" pitchFamily="34" charset="0"/>
              </a:rPr>
              <a:t>und</a:t>
            </a:r>
            <a:r>
              <a:rPr lang="ru-RU" sz="2200" b="0" i="0" dirty="0" smtClean="0">
                <a:solidFill>
                  <a:srgbClr val="050505"/>
                </a:solidFill>
                <a:effectLst/>
                <a:latin typeface="Brill" panose="020F0602050406030203" pitchFamily="34" charset="0"/>
                <a:ea typeface="Brill" panose="020F0602050406030203" pitchFamily="34" charset="0"/>
              </a:rPr>
              <a:t> </a:t>
            </a:r>
            <a:r>
              <a:rPr lang="ru-RU" sz="2200" b="0" i="0" dirty="0" err="1" smtClean="0">
                <a:solidFill>
                  <a:srgbClr val="050505"/>
                </a:solidFill>
                <a:effectLst/>
                <a:latin typeface="Brill" panose="020F0602050406030203" pitchFamily="34" charset="0"/>
                <a:ea typeface="Brill" panose="020F0602050406030203" pitchFamily="34" charset="0"/>
              </a:rPr>
              <a:t>Kunsthandlung</a:t>
            </a:r>
            <a:r>
              <a:rPr lang="ru-RU" sz="2200" b="0" i="0" dirty="0" smtClean="0">
                <a:solidFill>
                  <a:srgbClr val="050505"/>
                </a:solidFill>
                <a:effectLst/>
                <a:latin typeface="Brill" panose="020F0602050406030203" pitchFamily="34" charset="0"/>
                <a:ea typeface="Brill" panose="020F0602050406030203" pitchFamily="34" charset="0"/>
              </a:rPr>
              <a:t>, </a:t>
            </a:r>
            <a:r>
              <a:rPr lang="ru-RU" sz="2200" b="0" i="0" dirty="0" err="1" smtClean="0">
                <a:solidFill>
                  <a:srgbClr val="050505"/>
                </a:solidFill>
                <a:effectLst/>
                <a:latin typeface="Brill" panose="020F0602050406030203" pitchFamily="34" charset="0"/>
                <a:ea typeface="Brill" panose="020F0602050406030203" pitchFamily="34" charset="0"/>
              </a:rPr>
              <a:t>unter</a:t>
            </a:r>
            <a:r>
              <a:rPr lang="ru-RU" sz="2200" b="0" i="0" dirty="0" smtClean="0">
                <a:solidFill>
                  <a:srgbClr val="050505"/>
                </a:solidFill>
                <a:effectLst/>
                <a:latin typeface="Brill" panose="020F0602050406030203" pitchFamily="34" charset="0"/>
                <a:ea typeface="Brill" panose="020F0602050406030203" pitchFamily="34" charset="0"/>
              </a:rPr>
              <a:t> </a:t>
            </a:r>
            <a:r>
              <a:rPr lang="ru-RU" sz="2200" b="0" i="0" dirty="0" err="1" smtClean="0">
                <a:solidFill>
                  <a:srgbClr val="050505"/>
                </a:solidFill>
                <a:effectLst/>
                <a:latin typeface="Brill" panose="020F0602050406030203" pitchFamily="34" charset="0"/>
                <a:ea typeface="Brill" panose="020F0602050406030203" pitchFamily="34" charset="0"/>
              </a:rPr>
              <a:t>den</a:t>
            </a:r>
            <a:r>
              <a:rPr lang="ru-RU" sz="2200" b="0" i="0" dirty="0" smtClean="0">
                <a:solidFill>
                  <a:srgbClr val="050505"/>
                </a:solidFill>
                <a:effectLst/>
                <a:latin typeface="Brill" panose="020F0602050406030203" pitchFamily="34" charset="0"/>
                <a:ea typeface="Brill" panose="020F0602050406030203" pitchFamily="34" charset="0"/>
              </a:rPr>
              <a:t> </a:t>
            </a:r>
            <a:r>
              <a:rPr lang="ru-RU" sz="2200" b="0" i="0" dirty="0" err="1" smtClean="0">
                <a:solidFill>
                  <a:srgbClr val="050505"/>
                </a:solidFill>
                <a:effectLst/>
                <a:latin typeface="Brill" panose="020F0602050406030203" pitchFamily="34" charset="0"/>
                <a:ea typeface="Brill" panose="020F0602050406030203" pitchFamily="34" charset="0"/>
              </a:rPr>
              <a:t>Linden</a:t>
            </a:r>
            <a:r>
              <a:rPr lang="ru-RU" sz="2200" b="0" i="0" dirty="0" smtClean="0">
                <a:solidFill>
                  <a:srgbClr val="050505"/>
                </a:solidFill>
                <a:effectLst/>
                <a:latin typeface="Brill" panose="020F0602050406030203" pitchFamily="34" charset="0"/>
                <a:ea typeface="Brill" panose="020F0602050406030203" pitchFamily="34" charset="0"/>
              </a:rPr>
              <a:t> 19 — в самом центре Берлина, где точно продавалась и брошюра Хомякова] дал мне &lt;…&gt; только двадцать талеров под вещи, стоящие вчетверо более». Это он продал ящик книг и гравюр, вывезенный из Парижа. </a:t>
            </a:r>
            <a:endParaRPr lang="ru-RU" sz="2200" dirty="0">
              <a:latin typeface="Brill" panose="020F0602050406030203" pitchFamily="34" charset="0"/>
              <a:ea typeface="Brill" panose="020F0602050406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94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  <a:t>М. П. Погодину, 11 мая 1859:</a:t>
            </a:r>
            <a:endParaRPr lang="ru-RU" dirty="0">
              <a:latin typeface="Brill" panose="020F0602050406030203" pitchFamily="34" charset="0"/>
              <a:ea typeface="Brill" panose="020F0602050406030203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>
                <a:latin typeface="Brill" panose="020F0602050406030203" pitchFamily="34" charset="0"/>
                <a:ea typeface="Brill" panose="020F0602050406030203" pitchFamily="34" charset="0"/>
              </a:rPr>
              <a:t>Увы! действительно, верования в формы, какие бы они ни были во мне, </a:t>
            </a:r>
            <a:r>
              <a:rPr lang="ru-RU" sz="3600" i="1" dirty="0">
                <a:latin typeface="Brill" panose="020F0602050406030203" pitchFamily="34" charset="0"/>
                <a:ea typeface="Brill" panose="020F0602050406030203" pitchFamily="34" charset="0"/>
              </a:rPr>
              <a:t>все</a:t>
            </a:r>
            <a:r>
              <a:rPr lang="ru-RU" sz="3600" dirty="0">
                <a:latin typeface="Brill" panose="020F0602050406030203" pitchFamily="34" charset="0"/>
                <a:ea typeface="Brill" panose="020F0602050406030203" pitchFamily="34" charset="0"/>
              </a:rPr>
              <a:t> подорвались — и я в этом не виноват: мерзкой фигуры Бецкого, </a:t>
            </a:r>
            <a:r>
              <a:rPr lang="ru-RU" sz="3600" dirty="0">
                <a:solidFill>
                  <a:srgbClr val="FF0000"/>
                </a:solidFill>
                <a:latin typeface="Brill" panose="020F0602050406030203" pitchFamily="34" charset="0"/>
                <a:ea typeface="Brill" panose="020F0602050406030203" pitchFamily="34" charset="0"/>
              </a:rPr>
              <a:t>глубокой, но софистически-страшной последней французской брошюры Хомякова</a:t>
            </a:r>
            <a:r>
              <a:rPr lang="ru-RU" sz="3600" dirty="0">
                <a:latin typeface="Brill" panose="020F0602050406030203" pitchFamily="34" charset="0"/>
                <a:ea typeface="Brill" panose="020F0602050406030203" pitchFamily="34" charset="0"/>
              </a:rPr>
              <a:t> — и в </a:t>
            </a:r>
            <a:r>
              <a:rPr lang="ru-RU" sz="3600" dirty="0" err="1">
                <a:latin typeface="Brill" panose="020F0602050406030203" pitchFamily="34" charset="0"/>
                <a:ea typeface="Brill" panose="020F0602050406030203" pitchFamily="34" charset="0"/>
              </a:rPr>
              <a:t>противуположность</a:t>
            </a:r>
            <a:r>
              <a:rPr lang="ru-RU" sz="3600" dirty="0">
                <a:latin typeface="Brill" panose="020F0602050406030203" pitchFamily="34" charset="0"/>
                <a:ea typeface="Brill" panose="020F0602050406030203" pitchFamily="34" charset="0"/>
              </a:rPr>
              <a:t> ей, этому ловкому разоблачению сущности дела, — богопротивных брошюрок Святейшего Синода, церкви </a:t>
            </a:r>
            <a:r>
              <a:rPr lang="ru-RU" sz="3600" i="1" dirty="0">
                <a:latin typeface="Brill" panose="020F0602050406030203" pitchFamily="34" charset="0"/>
                <a:ea typeface="Brill" panose="020F0602050406030203" pitchFamily="34" charset="0"/>
              </a:rPr>
              <a:t>иже о Христе </a:t>
            </a:r>
            <a:r>
              <a:rPr lang="ru-RU" sz="3600" i="1" dirty="0" err="1">
                <a:latin typeface="Brill" panose="020F0602050406030203" pitchFamily="34" charset="0"/>
                <a:ea typeface="Brill" panose="020F0602050406030203" pitchFamily="34" charset="0"/>
              </a:rPr>
              <a:t>жандармствующих</a:t>
            </a:r>
            <a:r>
              <a:rPr lang="ru-RU" sz="3600" dirty="0">
                <a:latin typeface="Brill" panose="020F0602050406030203" pitchFamily="34" charset="0"/>
                <a:ea typeface="Brill" panose="020F0602050406030203" pitchFamily="34" charset="0"/>
              </a:rPr>
              <a:t> — увы! этого более чем достаточно!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90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prstClr val="black"/>
                </a:solidFill>
                <a:latin typeface="Brill" panose="020F0602050406030203" pitchFamily="34" charset="0"/>
                <a:ea typeface="Brill" panose="020F0602050406030203" pitchFamily="34" charset="0"/>
              </a:rPr>
              <a:t>М. П. Погодину, </a:t>
            </a:r>
            <a:r>
              <a:rPr lang="ru-RU" sz="4000" dirty="0" smtClean="0">
                <a:solidFill>
                  <a:prstClr val="black"/>
                </a:solidFill>
                <a:latin typeface="Brill" panose="020F0602050406030203" pitchFamily="34" charset="0"/>
                <a:ea typeface="Brill" panose="020F0602050406030203" pitchFamily="34" charset="0"/>
              </a:rPr>
              <a:t>26 августа 1859 (письмо-автобиография: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1105"/>
            <a:ext cx="10515600" cy="52120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Brill" panose="020F0602050406030203" pitchFamily="34" charset="0"/>
                <a:ea typeface="Brill" panose="020F0602050406030203" pitchFamily="34" charset="0"/>
              </a:rPr>
              <a:t>&lt;…&gt; диалектика увлекала меня в дерзкую последовательность мысли, в сомнение, к которому из 747</a:t>
            </a:r>
            <a:r>
              <a:rPr lang="en-GB" dirty="0">
                <a:latin typeface="Brill" panose="020F0602050406030203" pitchFamily="34" charset="0"/>
                <a:ea typeface="Brill" panose="020F0602050406030203" pitchFamily="34" charset="0"/>
              </a:rPr>
              <a:t> </a:t>
            </a:r>
            <a:r>
              <a:rPr lang="ru-RU" dirty="0">
                <a:latin typeface="Brill" panose="020F0602050406030203" pitchFamily="34" charset="0"/>
                <a:ea typeface="Brill" panose="020F0602050406030203" pitchFamily="34" charset="0"/>
              </a:rPr>
              <a:t>½ расколов православия (</a:t>
            </a:r>
            <a:r>
              <a:rPr lang="en-GB" dirty="0">
                <a:latin typeface="Brill" panose="020F0602050406030203" pitchFamily="34" charset="0"/>
                <a:ea typeface="Brill" panose="020F0602050406030203" pitchFamily="34" charset="0"/>
              </a:rPr>
              <a:t>y </a:t>
            </a:r>
            <a:r>
              <a:rPr lang="en-GB" dirty="0" err="1">
                <a:latin typeface="Brill" panose="020F0602050406030203" pitchFamily="34" charset="0"/>
                <a:ea typeface="Brill" panose="020F0602050406030203" pitchFamily="34" charset="0"/>
              </a:rPr>
              <a:t>comptant</a:t>
            </a:r>
            <a:r>
              <a:rPr lang="ru-RU" dirty="0">
                <a:latin typeface="Brill" panose="020F0602050406030203" pitchFamily="34" charset="0"/>
                <a:ea typeface="Brill" panose="020F0602050406030203" pitchFamily="34" charset="0"/>
              </a:rPr>
              <a:t> [</a:t>
            </a:r>
            <a:r>
              <a:rPr lang="ru-RU" i="1" dirty="0">
                <a:latin typeface="Brill" panose="020F0602050406030203" pitchFamily="34" charset="0"/>
                <a:ea typeface="Brill" panose="020F0602050406030203" pitchFamily="34" charset="0"/>
              </a:rPr>
              <a:t>считая</a:t>
            </a:r>
            <a:r>
              <a:rPr lang="ru-RU" dirty="0">
                <a:latin typeface="Brill" panose="020F0602050406030203" pitchFamily="34" charset="0"/>
                <a:ea typeface="Brill" panose="020F0602050406030203" pitchFamily="34" charset="0"/>
              </a:rPr>
              <a:t>] и раскол официальный) принадлежу я убеждением: </a:t>
            </a:r>
            <a:r>
              <a:rPr lang="ru-RU" dirty="0">
                <a:solidFill>
                  <a:srgbClr val="FF0000"/>
                </a:solidFill>
                <a:latin typeface="Brill" panose="020F0602050406030203" pitchFamily="34" charset="0"/>
                <a:ea typeface="Brill" panose="020F0602050406030203" pitchFamily="34" charset="0"/>
              </a:rPr>
              <a:t>оказывалось ясно как день, что под православием разумею я сам для себя просто известное, стихийно-историческое начало, которому суждено еще жить и дать новые формы жизни, искусства, в противоположность другому, уже отжившему и давшему свой мир, свой цвет началу — католицизму</a:t>
            </a:r>
            <a:r>
              <a:rPr lang="ru-RU" dirty="0">
                <a:latin typeface="Brill" panose="020F0602050406030203" pitchFamily="34" charset="0"/>
                <a:ea typeface="Brill" panose="020F0602050406030203" pitchFamily="34" charset="0"/>
              </a:rPr>
              <a:t>. Что это начало, на почве славянства, и </a:t>
            </a:r>
            <a:r>
              <a:rPr lang="ru-RU" dirty="0">
                <a:solidFill>
                  <a:srgbClr val="FF0000"/>
                </a:solidFill>
                <a:latin typeface="Brill" panose="020F0602050406030203" pitchFamily="34" charset="0"/>
                <a:ea typeface="Brill" panose="020F0602050406030203" pitchFamily="34" charset="0"/>
              </a:rPr>
              <a:t>преимущественно великорусского славянства</a:t>
            </a:r>
            <a:r>
              <a:rPr lang="ru-RU" dirty="0">
                <a:latin typeface="Brill" panose="020F0602050406030203" pitchFamily="34" charset="0"/>
                <a:ea typeface="Brill" panose="020F0602050406030203" pitchFamily="34" charset="0"/>
              </a:rPr>
              <a:t>, с широтою его нравственного захвата — </a:t>
            </a:r>
            <a:r>
              <a:rPr lang="ru-RU" dirty="0">
                <a:solidFill>
                  <a:srgbClr val="FF0000"/>
                </a:solidFill>
                <a:latin typeface="Brill" panose="020F0602050406030203" pitchFamily="34" charset="0"/>
                <a:ea typeface="Brill" panose="020F0602050406030203" pitchFamily="34" charset="0"/>
              </a:rPr>
              <a:t>должно обновить мир </a:t>
            </a:r>
            <a:r>
              <a:rPr lang="ru-RU" dirty="0">
                <a:latin typeface="Brill" panose="020F0602050406030203" pitchFamily="34" charset="0"/>
                <a:ea typeface="Brill" panose="020F0602050406030203" pitchFamily="34" charset="0"/>
              </a:rPr>
              <a:t>— вот что стало для меня уже не смутным, а простым верованием — перед которым верования официальной церкви иже о Христе </a:t>
            </a:r>
            <a:r>
              <a:rPr lang="ru-RU" dirty="0" err="1">
                <a:latin typeface="Brill" panose="020F0602050406030203" pitchFamily="34" charset="0"/>
                <a:ea typeface="Brill" panose="020F0602050406030203" pitchFamily="34" charset="0"/>
              </a:rPr>
              <a:t>жандармствующих</a:t>
            </a:r>
            <a:r>
              <a:rPr lang="ru-RU" dirty="0">
                <a:latin typeface="Brill" panose="020F0602050406030203" pitchFamily="34" charset="0"/>
                <a:ea typeface="Brill" panose="020F0602050406030203" pitchFamily="34" charset="0"/>
              </a:rPr>
              <a:t> стали мне положительно скверны (тем более, что у меня вертится перед глазами такой милый экземпляр их, как </a:t>
            </a:r>
            <a:r>
              <a:rPr lang="ru-RU" dirty="0" err="1">
                <a:latin typeface="Brill" panose="020F0602050406030203" pitchFamily="34" charset="0"/>
                <a:ea typeface="Brill" panose="020F0602050406030203" pitchFamily="34" charset="0"/>
              </a:rPr>
              <a:t>Бецкий</a:t>
            </a:r>
            <a:r>
              <a:rPr lang="ru-RU" dirty="0">
                <a:latin typeface="Brill" panose="020F0602050406030203" pitchFamily="34" charset="0"/>
                <a:ea typeface="Brill" panose="020F0602050406030203" pitchFamily="34" charset="0"/>
              </a:rPr>
              <a:t> — этот пакостный экстракт холопствующей, </a:t>
            </a:r>
            <a:r>
              <a:rPr lang="ru-RU" dirty="0" err="1">
                <a:latin typeface="Brill" panose="020F0602050406030203" pitchFamily="34" charset="0"/>
                <a:ea typeface="Brill" panose="020F0602050406030203" pitchFamily="34" charset="0"/>
              </a:rPr>
              <a:t>шпионничающей</a:t>
            </a:r>
            <a:r>
              <a:rPr lang="ru-RU" dirty="0">
                <a:latin typeface="Brill" panose="020F0602050406030203" pitchFamily="34" charset="0"/>
                <a:ea typeface="Brill" panose="020F0602050406030203" pitchFamily="34" charset="0"/>
              </a:rPr>
              <a:t> и надувающей церкви) &lt;…&gt; </a:t>
            </a:r>
            <a:r>
              <a:rPr lang="ru-RU" dirty="0" err="1">
                <a:solidFill>
                  <a:srgbClr val="FF0000"/>
                </a:solidFill>
                <a:latin typeface="Brill" panose="020F0602050406030203" pitchFamily="34" charset="0"/>
                <a:ea typeface="Brill" panose="020F0602050406030203" pitchFamily="34" charset="0"/>
              </a:rPr>
              <a:t>Шеллингизм</a:t>
            </a:r>
            <a:r>
              <a:rPr lang="ru-RU" dirty="0">
                <a:solidFill>
                  <a:srgbClr val="FF0000"/>
                </a:solidFill>
                <a:latin typeface="Brill" panose="020F0602050406030203" pitchFamily="34" charset="0"/>
                <a:ea typeface="Brill" panose="020F0602050406030203" pitchFamily="34" charset="0"/>
              </a:rPr>
              <a:t> (старый и новый, он ведь все — один) проникал меня глубже и глубже — бессистемный и беспредельный, ибо он — жизнь, а не теория</a:t>
            </a:r>
            <a:r>
              <a:rPr lang="ru-RU" dirty="0">
                <a:latin typeface="Brill" panose="020F0602050406030203" pitchFamily="34" charset="0"/>
                <a:ea typeface="Brill" panose="020F0602050406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6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rill" panose="020F0602050406030203" pitchFamily="34" charset="0"/>
                <a:ea typeface="Brill" panose="020F0602050406030203" pitchFamily="34" charset="0"/>
              </a:rPr>
              <a:t>(продолжение)</a:t>
            </a:r>
            <a:endParaRPr lang="ru-RU" dirty="0">
              <a:latin typeface="Brill" panose="020F0602050406030203" pitchFamily="34" charset="0"/>
              <a:ea typeface="Brill" panose="020F060205040603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55964"/>
            <a:ext cx="10515600" cy="56360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dirty="0">
                <a:latin typeface="Brill" panose="020F0602050406030203" pitchFamily="34" charset="0"/>
                <a:ea typeface="Brill" panose="020F0602050406030203" pitchFamily="34" charset="0"/>
              </a:rPr>
              <a:t>Читали Вы, разумеется, </a:t>
            </a:r>
            <a:r>
              <a:rPr lang="ru-RU" sz="3000" dirty="0">
                <a:solidFill>
                  <a:srgbClr val="FF0000"/>
                </a:solidFill>
                <a:latin typeface="Brill" panose="020F0602050406030203" pitchFamily="34" charset="0"/>
                <a:ea typeface="Brill" panose="020F0602050406030203" pitchFamily="34" charset="0"/>
              </a:rPr>
              <a:t>брошюру нашего великого софиста: “</a:t>
            </a:r>
            <a:r>
              <a:rPr lang="en-GB" sz="3000" dirty="0" err="1">
                <a:solidFill>
                  <a:srgbClr val="FF0000"/>
                </a:solidFill>
                <a:latin typeface="Brill" panose="020F0602050406030203" pitchFamily="34" charset="0"/>
                <a:ea typeface="Brill" panose="020F0602050406030203" pitchFamily="34" charset="0"/>
              </a:rPr>
              <a:t>Derniers</a:t>
            </a:r>
            <a:r>
              <a:rPr lang="en-GB" sz="3000" dirty="0">
                <a:solidFill>
                  <a:srgbClr val="FF0000"/>
                </a:solidFill>
                <a:latin typeface="Brill" panose="020F0602050406030203" pitchFamily="34" charset="0"/>
                <a:ea typeface="Brill" panose="020F0602050406030203" pitchFamily="34" charset="0"/>
              </a:rPr>
              <a:t> mots d</a:t>
            </a:r>
            <a:r>
              <a:rPr lang="ru-RU" sz="3000" dirty="0">
                <a:solidFill>
                  <a:srgbClr val="FF0000"/>
                </a:solidFill>
                <a:latin typeface="Brill" panose="020F0602050406030203" pitchFamily="34" charset="0"/>
                <a:ea typeface="Brill" panose="020F0602050406030203" pitchFamily="34" charset="0"/>
              </a:rPr>
              <a:t>’</a:t>
            </a:r>
            <a:r>
              <a:rPr lang="en-GB" sz="3000" dirty="0">
                <a:solidFill>
                  <a:srgbClr val="FF0000"/>
                </a:solidFill>
                <a:latin typeface="Brill" panose="020F0602050406030203" pitchFamily="34" charset="0"/>
                <a:ea typeface="Brill" panose="020F0602050406030203" pitchFamily="34" charset="0"/>
              </a:rPr>
              <a:t>un </a:t>
            </a:r>
            <a:r>
              <a:rPr lang="en-GB" sz="3000" dirty="0" err="1">
                <a:solidFill>
                  <a:srgbClr val="FF0000"/>
                </a:solidFill>
                <a:latin typeface="Brill" panose="020F0602050406030203" pitchFamily="34" charset="0"/>
                <a:ea typeface="Brill" panose="020F0602050406030203" pitchFamily="34" charset="0"/>
              </a:rPr>
              <a:t>chr</a:t>
            </a:r>
            <a:r>
              <a:rPr lang="ru-RU" sz="3000" dirty="0">
                <a:solidFill>
                  <a:srgbClr val="FF0000"/>
                </a:solidFill>
                <a:latin typeface="Brill" panose="020F0602050406030203" pitchFamily="34" charset="0"/>
                <a:ea typeface="Brill" panose="020F0602050406030203" pitchFamily="34" charset="0"/>
              </a:rPr>
              <a:t>é</a:t>
            </a:r>
            <a:r>
              <a:rPr lang="en-GB" sz="3000" dirty="0" err="1">
                <a:solidFill>
                  <a:srgbClr val="FF0000"/>
                </a:solidFill>
                <a:latin typeface="Brill" panose="020F0602050406030203" pitchFamily="34" charset="0"/>
                <a:ea typeface="Brill" panose="020F0602050406030203" pitchFamily="34" charset="0"/>
              </a:rPr>
              <a:t>tien</a:t>
            </a:r>
            <a:r>
              <a:rPr lang="en-GB" sz="3000" dirty="0">
                <a:solidFill>
                  <a:srgbClr val="FF0000"/>
                </a:solidFill>
                <a:latin typeface="Brill" panose="020F0602050406030203" pitchFamily="34" charset="0"/>
                <a:ea typeface="Brill" panose="020F0602050406030203" pitchFamily="34" charset="0"/>
              </a:rPr>
              <a:t> </a:t>
            </a:r>
            <a:r>
              <a:rPr lang="en-GB" sz="3000" dirty="0" err="1">
                <a:solidFill>
                  <a:srgbClr val="FF0000"/>
                </a:solidFill>
                <a:latin typeface="Brill" panose="020F0602050406030203" pitchFamily="34" charset="0"/>
                <a:ea typeface="Brill" panose="020F0602050406030203" pitchFamily="34" charset="0"/>
              </a:rPr>
              <a:t>orthodoxe</a:t>
            </a:r>
            <a:r>
              <a:rPr lang="ru-RU" sz="3000" dirty="0">
                <a:solidFill>
                  <a:srgbClr val="FF0000"/>
                </a:solidFill>
                <a:latin typeface="Brill" panose="020F0602050406030203" pitchFamily="34" charset="0"/>
                <a:ea typeface="Brill" panose="020F0602050406030203" pitchFamily="34" charset="0"/>
              </a:rPr>
              <a:t>”… </a:t>
            </a:r>
            <a:r>
              <a:rPr lang="ru-RU" sz="3000" dirty="0">
                <a:latin typeface="Brill" panose="020F0602050406030203" pitchFamily="34" charset="0"/>
                <a:ea typeface="Brill" panose="020F0602050406030203" pitchFamily="34" charset="0"/>
              </a:rPr>
              <a:t>[</a:t>
            </a:r>
            <a:r>
              <a:rPr lang="ru-RU" sz="3000" i="1" dirty="0">
                <a:latin typeface="Brill" panose="020F0602050406030203" pitchFamily="34" charset="0"/>
                <a:ea typeface="Brill" panose="020F0602050406030203" pitchFamily="34" charset="0"/>
              </a:rPr>
              <a:t>ошибочно воспроизведено название третьей брошюры Хомякова</a:t>
            </a:r>
            <a:r>
              <a:rPr lang="ru-RU" sz="3000" dirty="0">
                <a:latin typeface="Brill" panose="020F0602050406030203" pitchFamily="34" charset="0"/>
                <a:ea typeface="Brill" panose="020F0602050406030203" pitchFamily="34" charset="0"/>
              </a:rPr>
              <a:t>] Она, кстати, попалась тогда мне в руки, и я </a:t>
            </a:r>
            <a:r>
              <a:rPr lang="ru-RU" sz="3000" i="1" dirty="0">
                <a:latin typeface="Brill" panose="020F0602050406030203" pitchFamily="34" charset="0"/>
                <a:ea typeface="Brill" panose="020F0602050406030203" pitchFamily="34" charset="0"/>
              </a:rPr>
              <a:t>уразумел</a:t>
            </a:r>
            <a:r>
              <a:rPr lang="ru-RU" sz="3000" dirty="0">
                <a:latin typeface="Brill" panose="020F0602050406030203" pitchFamily="34" charset="0"/>
                <a:ea typeface="Brill" panose="020F0602050406030203" pitchFamily="34" charset="0"/>
              </a:rPr>
              <a:t>, как он себя и других надувает, наш милейший, умнейший софист!.. Идея Христа и понимание Библии, раздвигающиеся, расширяющиеся с расширением сознания </a:t>
            </a:r>
            <a:r>
              <a:rPr lang="ru-RU" sz="3000" i="1" dirty="0">
                <a:latin typeface="Brill" panose="020F0602050406030203" pitchFamily="34" charset="0"/>
                <a:ea typeface="Brill" panose="020F0602050406030203" pitchFamily="34" charset="0"/>
              </a:rPr>
              <a:t>общины</a:t>
            </a:r>
            <a:r>
              <a:rPr lang="ru-RU" sz="3000" dirty="0">
                <a:latin typeface="Brill" panose="020F0602050406030203" pitchFamily="34" charset="0"/>
                <a:ea typeface="Brill" panose="020F0602050406030203" pitchFamily="34" charset="0"/>
              </a:rPr>
              <a:t>, </a:t>
            </a:r>
            <a:r>
              <a:rPr lang="ru-RU" sz="3000" i="1" dirty="0">
                <a:latin typeface="Brill" panose="020F0602050406030203" pitchFamily="34" charset="0"/>
                <a:ea typeface="Brill" panose="020F0602050406030203" pitchFamily="34" charset="0"/>
              </a:rPr>
              <a:t>«</a:t>
            </a:r>
            <a:r>
              <a:rPr lang="ru-RU" sz="3000" i="1" dirty="0" err="1">
                <a:latin typeface="Brill" panose="020F0602050406030203" pitchFamily="34" charset="0"/>
                <a:ea typeface="Brill" panose="020F0602050406030203" pitchFamily="34" charset="0"/>
              </a:rPr>
              <a:t>соборне</a:t>
            </a:r>
            <a:r>
              <a:rPr lang="ru-RU" sz="3000" i="1" dirty="0">
                <a:latin typeface="Brill" panose="020F0602050406030203" pitchFamily="34" charset="0"/>
                <a:ea typeface="Brill" panose="020F0602050406030203" pitchFamily="34" charset="0"/>
              </a:rPr>
              <a:t>»</a:t>
            </a:r>
            <a:r>
              <a:rPr lang="ru-RU" sz="3000" dirty="0">
                <a:latin typeface="Brill" panose="020F0602050406030203" pitchFamily="34" charset="0"/>
                <a:ea typeface="Brill" panose="020F0602050406030203" pitchFamily="34" charset="0"/>
              </a:rPr>
              <a:t>, в </a:t>
            </a:r>
            <a:r>
              <a:rPr lang="ru-RU" sz="3000" dirty="0" err="1">
                <a:latin typeface="Brill" panose="020F0602050406030203" pitchFamily="34" charset="0"/>
                <a:ea typeface="Brill" panose="020F0602050406030203" pitchFamily="34" charset="0"/>
              </a:rPr>
              <a:t>противуположность</a:t>
            </a:r>
            <a:r>
              <a:rPr lang="ru-RU" sz="3000" dirty="0">
                <a:latin typeface="Brill" panose="020F0602050406030203" pitchFamily="34" charset="0"/>
                <a:ea typeface="Brill" panose="020F0602050406030203" pitchFamily="34" charset="0"/>
              </a:rPr>
              <a:t> омертвению идеи Христа и остановке понимания Библии в католичестве и в </a:t>
            </a:r>
            <a:r>
              <a:rPr lang="ru-RU" sz="3000" dirty="0" err="1">
                <a:latin typeface="Brill" panose="020F0602050406030203" pitchFamily="34" charset="0"/>
                <a:ea typeface="Brill" panose="020F0602050406030203" pitchFamily="34" charset="0"/>
              </a:rPr>
              <a:t>противуположность</a:t>
            </a:r>
            <a:r>
              <a:rPr lang="ru-RU" sz="3000" dirty="0">
                <a:latin typeface="Brill" panose="020F0602050406030203" pitchFamily="34" charset="0"/>
                <a:ea typeface="Brill" panose="020F0602050406030203" pitchFamily="34" charset="0"/>
              </a:rPr>
              <a:t> раздроблению Христа на личности и произвольно-личному толкованию Библии в протестантизме — </a:t>
            </a:r>
            <a:r>
              <a:rPr lang="ru-RU" sz="3000" dirty="0">
                <a:solidFill>
                  <a:srgbClr val="FF0000"/>
                </a:solidFill>
                <a:latin typeface="Brill" panose="020F0602050406030203" pitchFamily="34" charset="0"/>
                <a:ea typeface="Brill" panose="020F0602050406030203" pitchFamily="34" charset="0"/>
              </a:rPr>
              <a:t>таков широкий смысл малой по объему и великой по содержанию брошюрки, если освободить этот смысл из-под спуда византийских хитросплетений</a:t>
            </a:r>
            <a:r>
              <a:rPr lang="ru-RU" sz="3000" dirty="0">
                <a:latin typeface="Brill" panose="020F0602050406030203" pitchFamily="34" charset="0"/>
                <a:ea typeface="Brill" panose="020F0602050406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794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1464</Words>
  <Application>Microsoft Office PowerPoint</Application>
  <PresentationFormat>Широкоэкранный</PresentationFormat>
  <Paragraphs>43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Brill</vt:lpstr>
      <vt:lpstr>Calibri</vt:lpstr>
      <vt:lpstr>Calibri Light</vt:lpstr>
      <vt:lpstr>Times New Roman</vt:lpstr>
      <vt:lpstr>Тема Office</vt:lpstr>
      <vt:lpstr>Восприятие богословия А.С. Хомякова  Аполлоном Григорьевым</vt:lpstr>
      <vt:lpstr>Хронология</vt:lpstr>
      <vt:lpstr>Презентация PowerPoint</vt:lpstr>
      <vt:lpstr>Хронология (продолжение)</vt:lpstr>
      <vt:lpstr>Презентация PowerPoint</vt:lpstr>
      <vt:lpstr>Презентация PowerPoint</vt:lpstr>
      <vt:lpstr>М. П. Погодину, 11 мая 1859:</vt:lpstr>
      <vt:lpstr>М. П. Погодину, 26 августа 1859 (письмо-автобиография:</vt:lpstr>
      <vt:lpstr>(продолжение)</vt:lpstr>
      <vt:lpstr>Презентация PowerPoint</vt:lpstr>
      <vt:lpstr>Читал ли Григорьев остальные брошюры Хомякова? (читал)</vt:lpstr>
      <vt:lpstr>Презентация PowerPoint</vt:lpstr>
      <vt:lpstr>Опубликовано в мае 1861 и почти дословно совпадает со словами в письме Гиргорьева Страхову от 12 августа того же года:</vt:lpstr>
      <vt:lpstr>«Явления современной литературы, пропущенные нашей критикой», «Время», 1862 (издатели сделали из авторского названия подзаголовок, заменив название на «Гр. Л. Толстой и его сочинения»).</vt:lpstr>
      <vt:lpstr>В той же статье: Хомяковская трактовка Церкви не более убедительна, чем католическая; вывод о сущностном родстве славянофилов и нигилистов:  </vt:lpstr>
      <vt:lpstr>К. Н. Леонтьев, «Несколько воспоминаний и мыслей о покойном Ап. Григорьеве. (Письмо к Ник. Ник. Страхову)» (1869, еще до религиозного обращения в 1871).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Unter den Linden 19 (крайне правый дом на фото конца 19 в.): в сентябре 1858 "...книгопродавец Шнейдер [F. Schneider und Co., Buch- und Kunsthandlung, unter den Linden 19 — в самом центре Берлина, где точно продавалась и брошюра Хомякова] дал мне &lt;…&gt; только двадцать талеров под вещи, стоящие вчетверо более». это он продал ящик книг и гравюр, вывезенный из Парижа. и тут же, видимо, купил только что тогда изданную Брокгаузом третью брошюру Хомякова. </dc:title>
  <dc:creator>User</dc:creator>
  <cp:lastModifiedBy>User</cp:lastModifiedBy>
  <cp:revision>28</cp:revision>
  <dcterms:created xsi:type="dcterms:W3CDTF">2022-06-13T15:28:12Z</dcterms:created>
  <dcterms:modified xsi:type="dcterms:W3CDTF">2022-06-14T08:51:01Z</dcterms:modified>
</cp:coreProperties>
</file>