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1" r:id="rId7"/>
    <p:sldId id="262" r:id="rId8"/>
    <p:sldId id="263" r:id="rId9"/>
    <p:sldId id="264" r:id="rId10"/>
    <p:sldId id="266" r:id="rId11"/>
    <p:sldId id="265" r:id="rId12"/>
    <p:sldId id="267" r:id="rId13"/>
    <p:sldId id="271" r:id="rId14"/>
    <p:sldId id="272"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6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366907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2843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895493-9AA5-4C9E-8AF2-3F77905569F1}"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629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67CD9E1-B6DD-483A-889B-B9ED511521DF}"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48953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67CD9E1-B6DD-483A-889B-B9ED511521DF}"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895493-9AA5-4C9E-8AF2-3F77905569F1}"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280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67CD9E1-B6DD-483A-889B-B9ED511521DF}"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314777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113063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221812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181982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7CD9E1-B6DD-483A-889B-B9ED511521DF}"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38776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67CD9E1-B6DD-483A-889B-B9ED511521DF}"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388334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67CD9E1-B6DD-483A-889B-B9ED511521DF}"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241875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67CD9E1-B6DD-483A-889B-B9ED511521DF}"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38588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CD9E1-B6DD-483A-889B-B9ED511521DF}"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392752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7CD9E1-B6DD-483A-889B-B9ED511521DF}"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107409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7CD9E1-B6DD-483A-889B-B9ED511521DF}"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895493-9AA5-4C9E-8AF2-3F77905569F1}" type="slidenum">
              <a:rPr lang="en-GB" smtClean="0"/>
              <a:t>‹#›</a:t>
            </a:fld>
            <a:endParaRPr lang="en-GB"/>
          </a:p>
        </p:txBody>
      </p:sp>
    </p:spTree>
    <p:extLst>
      <p:ext uri="{BB962C8B-B14F-4D97-AF65-F5344CB8AC3E}">
        <p14:creationId xmlns:p14="http://schemas.microsoft.com/office/powerpoint/2010/main" val="253699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7CD9E1-B6DD-483A-889B-B9ED511521DF}" type="datetimeFigureOut">
              <a:rPr lang="en-GB" smtClean="0"/>
              <a:t>17/12/2020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895493-9AA5-4C9E-8AF2-3F77905569F1}" type="slidenum">
              <a:rPr lang="en-GB" smtClean="0"/>
              <a:t>‹#›</a:t>
            </a:fld>
            <a:endParaRPr lang="en-GB"/>
          </a:p>
        </p:txBody>
      </p:sp>
    </p:spTree>
    <p:extLst>
      <p:ext uri="{BB962C8B-B14F-4D97-AF65-F5344CB8AC3E}">
        <p14:creationId xmlns:p14="http://schemas.microsoft.com/office/powerpoint/2010/main" val="386664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34000">
              <a:schemeClr val="accent1">
                <a:lumMod val="40000"/>
                <a:lumOff val="60000"/>
                <a:alpha val="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0283" y="1763486"/>
            <a:ext cx="8915399" cy="2262781"/>
          </a:xfrm>
        </p:spPr>
        <p:txBody>
          <a:bodyPr>
            <a:normAutofit fontScale="90000"/>
          </a:bodyPr>
          <a:lstStyle/>
          <a:p>
            <a:r>
              <a:rPr lang="ru-RU" dirty="0" smtClean="0">
                <a:latin typeface="Brill" panose="020F0602050406030203" pitchFamily="34" charset="0"/>
                <a:ea typeface="Brill" panose="020F0602050406030203" pitchFamily="34" charset="0"/>
              </a:rPr>
              <a:t>Субъект свободной воли в византийской патристике: несуществующая граница между Богом и ничто</a:t>
            </a:r>
            <a:endParaRPr lang="en-GB" dirty="0">
              <a:latin typeface="Brill" panose="020F0602050406030203" pitchFamily="34" charset="0"/>
              <a:ea typeface="Brill" panose="020F0602050406030203" pitchFamily="34" charset="0"/>
            </a:endParaRPr>
          </a:p>
        </p:txBody>
      </p:sp>
      <p:sp>
        <p:nvSpPr>
          <p:cNvPr id="3" name="Подзаголовок 2"/>
          <p:cNvSpPr>
            <a:spLocks noGrp="1"/>
          </p:cNvSpPr>
          <p:nvPr>
            <p:ph type="subTitle" idx="1"/>
          </p:nvPr>
        </p:nvSpPr>
        <p:spPr/>
        <p:txBody>
          <a:bodyPr>
            <a:noAutofit/>
          </a:bodyPr>
          <a:lstStyle/>
          <a:p>
            <a:r>
              <a:rPr lang="ru-RU" sz="3200" dirty="0" smtClean="0">
                <a:latin typeface="Brill" panose="020F0602050406030203" pitchFamily="34" charset="0"/>
                <a:ea typeface="Brill" panose="020F0602050406030203" pitchFamily="34" charset="0"/>
              </a:rPr>
              <a:t>В. М. Лурье</a:t>
            </a:r>
          </a:p>
          <a:p>
            <a:r>
              <a:rPr lang="ru-RU" sz="3200" dirty="0" smtClean="0">
                <a:latin typeface="Brill" panose="020F0602050406030203" pitchFamily="34" charset="0"/>
                <a:ea typeface="Brill" panose="020F0602050406030203" pitchFamily="34" charset="0"/>
              </a:rPr>
              <a:t>Институт философии и права СО РАН</a:t>
            </a:r>
          </a:p>
          <a:p>
            <a:r>
              <a:rPr lang="ru-RU" sz="3200" dirty="0" smtClean="0">
                <a:latin typeface="Brill" panose="020F0602050406030203" pitchFamily="34" charset="0"/>
                <a:ea typeface="Brill" panose="020F0602050406030203" pitchFamily="34" charset="0"/>
              </a:rPr>
              <a:t>Новосибирск</a:t>
            </a:r>
            <a:endParaRPr lang="en-GB" sz="32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351957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857" y="58053"/>
            <a:ext cx="11221583" cy="671290"/>
          </a:xfrm>
        </p:spPr>
        <p:txBody>
          <a:bodyPr>
            <a:normAutofit/>
          </a:bodyPr>
          <a:lstStyle/>
          <a:p>
            <a:r>
              <a:rPr lang="ru-RU" sz="2000" b="1" dirty="0" smtClean="0">
                <a:latin typeface="Brill" panose="020F0602050406030203" pitchFamily="34" charset="0"/>
                <a:ea typeface="Brill" panose="020F0602050406030203" pitchFamily="34" charset="0"/>
              </a:rPr>
              <a:t>Учение Аполлинария (осуждено в 381 г., одно из самых страшных обвинений в последующих спорах).</a:t>
            </a:r>
            <a:endParaRPr lang="en-GB" sz="2000" b="1" dirty="0">
              <a:latin typeface="Brill" panose="020F0602050406030203" pitchFamily="34" charset="0"/>
              <a:ea typeface="Brill" panose="020F0602050406030203" pitchFamily="34" charset="0"/>
            </a:endParaRPr>
          </a:p>
        </p:txBody>
      </p:sp>
      <p:sp>
        <p:nvSpPr>
          <p:cNvPr id="3" name="Объект 2"/>
          <p:cNvSpPr>
            <a:spLocks noGrp="1"/>
          </p:cNvSpPr>
          <p:nvPr>
            <p:ph idx="1"/>
          </p:nvPr>
        </p:nvSpPr>
        <p:spPr>
          <a:xfrm>
            <a:off x="108857" y="544287"/>
            <a:ext cx="12083143" cy="6150428"/>
          </a:xfrm>
        </p:spPr>
        <p:txBody>
          <a:bodyPr>
            <a:noAutofit/>
          </a:bodyPr>
          <a:lstStyle/>
          <a:p>
            <a:r>
              <a:rPr lang="ru-RU" sz="2300" dirty="0" smtClean="0">
                <a:latin typeface="Brill" panose="020F0602050406030203" pitchFamily="34" charset="0"/>
                <a:ea typeface="Brill" panose="020F0602050406030203" pitchFamily="34" charset="0"/>
              </a:rPr>
              <a:t>Формулировка: во Христе божественный Логос заменил человеческий «ум» (человеческое «я»).</a:t>
            </a:r>
          </a:p>
          <a:p>
            <a:r>
              <a:rPr lang="ru-RU" sz="2300" smtClean="0">
                <a:latin typeface="Brill" panose="020F0602050406030203" pitchFamily="34" charset="0"/>
                <a:ea typeface="Brill" panose="020F0602050406030203" pitchFamily="34" charset="0"/>
              </a:rPr>
              <a:t>Попытки </a:t>
            </a:r>
            <a:r>
              <a:rPr lang="ru-RU" sz="2300" dirty="0" smtClean="0">
                <a:latin typeface="Brill" panose="020F0602050406030203" pitchFamily="34" charset="0"/>
                <a:ea typeface="Brill" panose="020F0602050406030203" pitchFamily="34" charset="0"/>
              </a:rPr>
              <a:t>критики Аполлинария:</a:t>
            </a:r>
          </a:p>
          <a:p>
            <a:pPr marL="0" indent="0">
              <a:buNone/>
            </a:pPr>
            <a:r>
              <a:rPr lang="ru-RU" sz="2300" dirty="0" smtClean="0">
                <a:latin typeface="Brill" panose="020F0602050406030203" pitchFamily="34" charset="0"/>
                <a:ea typeface="Brill" panose="020F0602050406030203" pitchFamily="34" charset="0"/>
              </a:rPr>
              <a:t>Последовательные и убедительные – только с позиций </a:t>
            </a:r>
            <a:r>
              <a:rPr lang="ru-RU" sz="2300" dirty="0" err="1" smtClean="0">
                <a:latin typeface="Brill" panose="020F0602050406030203" pitchFamily="34" charset="0"/>
                <a:ea typeface="Brill" panose="020F0602050406030203" pitchFamily="34" charset="0"/>
              </a:rPr>
              <a:t>двухсубъектных</a:t>
            </a:r>
            <a:r>
              <a:rPr lang="ru-RU" sz="2300" dirty="0" smtClean="0">
                <a:latin typeface="Brill" panose="020F0602050406030203" pitchFamily="34" charset="0"/>
                <a:ea typeface="Brill" panose="020F0602050406030203" pitchFamily="34" charset="0"/>
              </a:rPr>
              <a:t> </a:t>
            </a:r>
            <a:r>
              <a:rPr lang="ru-RU" sz="2300" dirty="0" err="1" smtClean="0">
                <a:latin typeface="Brill" panose="020F0602050406030203" pitchFamily="34" charset="0"/>
                <a:ea typeface="Brill" panose="020F0602050406030203" pitchFamily="34" charset="0"/>
              </a:rPr>
              <a:t>христологий</a:t>
            </a:r>
            <a:r>
              <a:rPr lang="ru-RU" sz="2300" dirty="0" smtClean="0">
                <a:latin typeface="Brill" panose="020F0602050406030203" pitchFamily="34" charset="0"/>
                <a:ea typeface="Brill" panose="020F0602050406030203" pitchFamily="34" charset="0"/>
              </a:rPr>
              <a:t>, т.е. таких, где Иисус является отдельным от Логоса «Я». Но это Феодор </a:t>
            </a:r>
            <a:r>
              <a:rPr lang="ru-RU" sz="2300" dirty="0" err="1" smtClean="0">
                <a:latin typeface="Brill" panose="020F0602050406030203" pitchFamily="34" charset="0"/>
                <a:ea typeface="Brill" panose="020F0602050406030203" pitchFamily="34" charset="0"/>
              </a:rPr>
              <a:t>Мопсуестийский</a:t>
            </a:r>
            <a:r>
              <a:rPr lang="ru-RU" sz="2300" dirty="0" smtClean="0">
                <a:latin typeface="Brill" panose="020F0602050406030203" pitchFamily="34" charset="0"/>
                <a:ea typeface="Brill" panose="020F0602050406030203" pitchFamily="34" charset="0"/>
              </a:rPr>
              <a:t> и т.п., т.е. несторианство </a:t>
            </a:r>
            <a:r>
              <a:rPr lang="en-GB" sz="2300" i="1" dirty="0" err="1" smtClean="0">
                <a:latin typeface="Brill" panose="020F0602050406030203" pitchFamily="34" charset="0"/>
                <a:ea typeface="Brill" panose="020F0602050406030203" pitchFamily="34" charset="0"/>
              </a:rPr>
              <a:t>avant</a:t>
            </a:r>
            <a:r>
              <a:rPr lang="en-GB" sz="2300" i="1" dirty="0" smtClean="0">
                <a:latin typeface="Brill" panose="020F0602050406030203" pitchFamily="34" charset="0"/>
                <a:ea typeface="Brill" panose="020F0602050406030203" pitchFamily="34" charset="0"/>
              </a:rPr>
              <a:t> la </a:t>
            </a:r>
            <a:r>
              <a:rPr lang="en-GB" sz="2300" i="1" dirty="0" err="1" smtClean="0">
                <a:latin typeface="Brill" panose="020F0602050406030203" pitchFamily="34" charset="0"/>
                <a:ea typeface="Brill" panose="020F0602050406030203" pitchFamily="34" charset="0"/>
              </a:rPr>
              <a:t>lettre</a:t>
            </a:r>
            <a:r>
              <a:rPr lang="en-GB" sz="2300" dirty="0" smtClean="0">
                <a:latin typeface="Brill" panose="020F0602050406030203" pitchFamily="34" charset="0"/>
                <a:ea typeface="Brill" panose="020F0602050406030203" pitchFamily="34" charset="0"/>
              </a:rPr>
              <a:t>.</a:t>
            </a:r>
            <a:endParaRPr lang="ru-RU" sz="2300" dirty="0" smtClean="0">
              <a:latin typeface="Brill" panose="020F0602050406030203" pitchFamily="34" charset="0"/>
              <a:ea typeface="Brill" panose="020F0602050406030203" pitchFamily="34" charset="0"/>
            </a:endParaRPr>
          </a:p>
          <a:p>
            <a:pPr marL="0" indent="0">
              <a:buNone/>
            </a:pPr>
            <a:r>
              <a:rPr lang="ru-RU" sz="2300" dirty="0" smtClean="0">
                <a:latin typeface="Brill" panose="020F0602050406030203" pitchFamily="34" charset="0"/>
                <a:ea typeface="Brill" panose="020F0602050406030203" pitchFamily="34" charset="0"/>
              </a:rPr>
              <a:t>Непоследовательные и не столь убедительные – с позиций </a:t>
            </a:r>
            <a:r>
              <a:rPr lang="ru-RU" sz="2300" dirty="0" err="1" smtClean="0">
                <a:latin typeface="Brill" panose="020F0602050406030203" pitchFamily="34" charset="0"/>
                <a:ea typeface="Brill" panose="020F0602050406030203" pitchFamily="34" charset="0"/>
              </a:rPr>
              <a:t>односубъектных</a:t>
            </a:r>
            <a:r>
              <a:rPr lang="ru-RU" sz="2300" dirty="0" smtClean="0">
                <a:latin typeface="Brill" panose="020F0602050406030203" pitchFamily="34" charset="0"/>
                <a:ea typeface="Brill" panose="020F0602050406030203" pitchFamily="34" charset="0"/>
              </a:rPr>
              <a:t> </a:t>
            </a:r>
            <a:r>
              <a:rPr lang="ru-RU" sz="2300" dirty="0" err="1" smtClean="0">
                <a:latin typeface="Brill" panose="020F0602050406030203" pitchFamily="34" charset="0"/>
                <a:ea typeface="Brill" panose="020F0602050406030203" pitchFamily="34" charset="0"/>
              </a:rPr>
              <a:t>христологий</a:t>
            </a:r>
            <a:r>
              <a:rPr lang="ru-RU" sz="2300" dirty="0" smtClean="0">
                <a:latin typeface="Brill" panose="020F0602050406030203" pitchFamily="34" charset="0"/>
                <a:ea typeface="Brill" panose="020F0602050406030203" pitchFamily="34" charset="0"/>
              </a:rPr>
              <a:t>. Консистентная (непротиворечивая) </a:t>
            </a:r>
            <a:r>
              <a:rPr lang="ru-RU" sz="2300" dirty="0" err="1" smtClean="0">
                <a:latin typeface="Brill" panose="020F0602050406030203" pitchFamily="34" charset="0"/>
                <a:ea typeface="Brill" panose="020F0602050406030203" pitchFamily="34" charset="0"/>
              </a:rPr>
              <a:t>односубъектная</a:t>
            </a:r>
            <a:r>
              <a:rPr lang="ru-RU" sz="2300" dirty="0" smtClean="0">
                <a:latin typeface="Brill" panose="020F0602050406030203" pitchFamily="34" charset="0"/>
                <a:ea typeface="Brill" panose="020F0602050406030203" pitchFamily="34" charset="0"/>
              </a:rPr>
              <a:t> христология была только у Аполлинария. Те, кто описывали другую </a:t>
            </a:r>
            <a:r>
              <a:rPr lang="ru-RU" sz="2300" dirty="0" err="1" smtClean="0">
                <a:latin typeface="Brill" panose="020F0602050406030203" pitchFamily="34" charset="0"/>
                <a:ea typeface="Brill" panose="020F0602050406030203" pitchFamily="34" charset="0"/>
              </a:rPr>
              <a:t>односубъектную</a:t>
            </a:r>
            <a:r>
              <a:rPr lang="ru-RU" sz="2300" dirty="0" smtClean="0">
                <a:latin typeface="Brill" panose="020F0602050406030203" pitchFamily="34" charset="0"/>
                <a:ea typeface="Brill" panose="020F0602050406030203" pitchFamily="34" charset="0"/>
              </a:rPr>
              <a:t> христологию, избегая противоречий, почти дословно повторяли Аполлинария (например, Максим Исповедник). </a:t>
            </a:r>
          </a:p>
          <a:p>
            <a:pPr marL="0" indent="0">
              <a:buNone/>
            </a:pPr>
            <a:r>
              <a:rPr lang="ru-RU" sz="2300" dirty="0" smtClean="0">
                <a:latin typeface="Brill" panose="020F0602050406030203" pitchFamily="34" charset="0"/>
                <a:ea typeface="Brill" panose="020F0602050406030203" pitchFamily="34" charset="0"/>
              </a:rPr>
              <a:t>Ответ Аполлинария таким критикам: предполагая во Христе человеческий «ум», вы получаете просто человека, а не воплощенного Бога. Ответ критиков на этот ответ: постулирование того, что все-таки получаем, вопреки «логике». (Пример: Григорий Нисский, </a:t>
            </a:r>
            <a:r>
              <a:rPr lang="ru-RU" sz="2300" i="1" dirty="0" smtClean="0">
                <a:latin typeface="Brill" panose="020F0602050406030203" pitchFamily="34" charset="0"/>
                <a:ea typeface="Brill" panose="020F0602050406030203" pitchFamily="34" charset="0"/>
              </a:rPr>
              <a:t>Послание к Феофилу Александрийскому</a:t>
            </a:r>
            <a:r>
              <a:rPr lang="ru-RU" sz="2300" dirty="0" smtClean="0">
                <a:latin typeface="Brill" panose="020F0602050406030203" pitchFamily="34" charset="0"/>
                <a:ea typeface="Brill" panose="020F0602050406030203" pitchFamily="34" charset="0"/>
              </a:rPr>
              <a:t> – трактат против Аполлинария, где задается неконсистентная конъюнкция).</a:t>
            </a:r>
          </a:p>
        </p:txBody>
      </p:sp>
    </p:spTree>
    <p:extLst>
      <p:ext uri="{BB962C8B-B14F-4D97-AF65-F5344CB8AC3E}">
        <p14:creationId xmlns:p14="http://schemas.microsoft.com/office/powerpoint/2010/main" val="2154255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33399"/>
            <a:ext cx="11811000" cy="1447801"/>
          </a:xfrm>
        </p:spPr>
        <p:txBody>
          <a:bodyPr>
            <a:normAutofit/>
          </a:bodyPr>
          <a:lstStyle/>
          <a:p>
            <a:r>
              <a:rPr lang="ru-RU" sz="2800" dirty="0" smtClean="0">
                <a:latin typeface="Brill" panose="020F0602050406030203" pitchFamily="34" charset="0"/>
                <a:ea typeface="Brill" panose="020F0602050406030203" pitchFamily="34" charset="0"/>
              </a:rPr>
              <a:t>Логическая экспликация ответа Аполлинарию от критиков из числа сторонников односубъектной христологии (близко к экспликации у Максима Исповедника):</a:t>
            </a:r>
            <a:endParaRPr lang="en-GB" sz="2800" dirty="0">
              <a:latin typeface="Brill" panose="020F0602050406030203" pitchFamily="34" charset="0"/>
              <a:ea typeface="Brill" panose="020F0602050406030203" pitchFamily="34" charset="0"/>
            </a:endParaRPr>
          </a:p>
        </p:txBody>
      </p:sp>
      <p:sp>
        <p:nvSpPr>
          <p:cNvPr id="3" name="Текст 2"/>
          <p:cNvSpPr>
            <a:spLocks noGrp="1"/>
          </p:cNvSpPr>
          <p:nvPr>
            <p:ph type="body" idx="1"/>
          </p:nvPr>
        </p:nvSpPr>
        <p:spPr>
          <a:xfrm>
            <a:off x="413657" y="1981200"/>
            <a:ext cx="11036525" cy="4604657"/>
          </a:xfrm>
        </p:spPr>
        <p:txBody>
          <a:bodyPr>
            <a:normAutofit fontScale="92500" lnSpcReduction="10000"/>
          </a:bodyPr>
          <a:lstStyle/>
          <a:p>
            <a:r>
              <a:rPr lang="ru-RU" sz="2800" dirty="0" smtClean="0">
                <a:latin typeface="Brill" panose="020F0602050406030203" pitchFamily="34" charset="0"/>
                <a:ea typeface="Brill" panose="020F0602050406030203" pitchFamily="34" charset="0"/>
              </a:rPr>
              <a:t>Во Христе есть человеческая субъектность в смысле «Я» как паракомплектной границы между человеком и м</a:t>
            </a:r>
            <a:r>
              <a:rPr lang="en-GB" sz="2800" dirty="0" err="1" smtClean="0">
                <a:latin typeface="Brill" panose="020F0602050406030203" pitchFamily="34" charset="0"/>
                <a:ea typeface="Brill" panose="020F0602050406030203" pitchFamily="34" charset="0"/>
              </a:rPr>
              <a:t>i</a:t>
            </a:r>
            <a:r>
              <a:rPr lang="ru-RU" sz="2800" dirty="0" smtClean="0">
                <a:latin typeface="Brill" panose="020F0602050406030203" pitchFamily="34" charset="0"/>
                <a:ea typeface="Brill" panose="020F0602050406030203" pitchFamily="34" charset="0"/>
              </a:rPr>
              <a:t>ром, чем и является «ум».</a:t>
            </a:r>
          </a:p>
          <a:p>
            <a:r>
              <a:rPr lang="ru-RU" sz="2800" dirty="0" smtClean="0">
                <a:latin typeface="Brill" panose="020F0602050406030203" pitchFamily="34" charset="0"/>
                <a:ea typeface="Brill" panose="020F0602050406030203" pitchFamily="34" charset="0"/>
              </a:rPr>
              <a:t>Во Христе нет человеческой субъектности в смысле «Я» как параконсистентной границы между человеком и Богом внутри человека (потому что есть только Бог, без параконсистентности).</a:t>
            </a:r>
          </a:p>
          <a:p>
            <a:r>
              <a:rPr lang="ru-RU" sz="2800" dirty="0" smtClean="0">
                <a:latin typeface="Brill" panose="020F0602050406030203" pitchFamily="34" charset="0"/>
                <a:ea typeface="Brill" panose="020F0602050406030203" pitchFamily="34" charset="0"/>
              </a:rPr>
              <a:t>-------</a:t>
            </a:r>
          </a:p>
          <a:p>
            <a:r>
              <a:rPr lang="ru-RU" sz="2800" dirty="0" smtClean="0">
                <a:latin typeface="Brill" panose="020F0602050406030203" pitchFamily="34" charset="0"/>
                <a:ea typeface="Brill" panose="020F0602050406030203" pitchFamily="34" charset="0"/>
              </a:rPr>
              <a:t>В Византии так и не был разработан такой философско-логический язык, чтобы это можно было эксплицировать в логических терминах. Это эксплицировалось, но иначе, -- блокировками логических выводов (особенно у Максима Исповедника и Феодора Студита, который столкнулся с логически сходной проблемой в христологической полемике с иконоборцами).</a:t>
            </a:r>
            <a:endParaRPr lang="en-GB" sz="28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174914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71" y="609600"/>
            <a:ext cx="11658599" cy="1611086"/>
          </a:xfrm>
        </p:spPr>
        <p:txBody>
          <a:bodyPr>
            <a:normAutofit/>
          </a:bodyPr>
          <a:lstStyle/>
          <a:p>
            <a:r>
              <a:rPr lang="ru-RU" sz="2800" b="1" dirty="0" smtClean="0">
                <a:latin typeface="Brill" panose="020F0602050406030203" pitchFamily="34" charset="0"/>
                <a:ea typeface="Brill" panose="020F0602050406030203" pitchFamily="34" charset="0"/>
              </a:rPr>
              <a:t>Человеческое «Я» диалетично – то есть одновременно паракомплектно (в отношении к миру) и параконсистентно (в отношении к Богу).</a:t>
            </a:r>
            <a:endParaRPr lang="en-GB" sz="2800" b="1" dirty="0">
              <a:latin typeface="Brill" panose="020F0602050406030203" pitchFamily="34" charset="0"/>
              <a:ea typeface="Brill" panose="020F0602050406030203" pitchFamily="34" charset="0"/>
            </a:endParaRPr>
          </a:p>
        </p:txBody>
      </p:sp>
      <p:sp>
        <p:nvSpPr>
          <p:cNvPr id="3" name="Текст 2"/>
          <p:cNvSpPr>
            <a:spLocks noGrp="1"/>
          </p:cNvSpPr>
          <p:nvPr>
            <p:ph type="body" idx="1"/>
          </p:nvPr>
        </p:nvSpPr>
        <p:spPr>
          <a:xfrm>
            <a:off x="326571" y="2220686"/>
            <a:ext cx="11767457" cy="4637314"/>
          </a:xfrm>
        </p:spPr>
        <p:txBody>
          <a:bodyPr>
            <a:normAutofit fontScale="77500" lnSpcReduction="20000"/>
          </a:bodyPr>
          <a:lstStyle/>
          <a:p>
            <a:pPr>
              <a:spcBef>
                <a:spcPct val="0"/>
              </a:spcBef>
            </a:pP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Параконсистентность в отношении к Богу полностью реализуется только в обожении. Врожденная бывает реальной, но лишь потенциальной (</a:t>
            </a:r>
            <a:r>
              <a:rPr lang="el-GR" sz="4000" dirty="0" smtClean="0">
                <a:solidFill>
                  <a:schemeClr val="tx1">
                    <a:lumMod val="85000"/>
                    <a:lumOff val="15000"/>
                  </a:schemeClr>
                </a:solidFill>
                <a:latin typeface="Brill" panose="020F0602050406030203" pitchFamily="34" charset="0"/>
                <a:ea typeface="Brill" panose="020F0602050406030203" pitchFamily="34" charset="0"/>
                <a:cs typeface="+mj-cs"/>
              </a:rPr>
              <a:t>δυνάμει, </a:t>
            </a: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а не </a:t>
            </a:r>
            <a:r>
              <a:rPr lang="el-GR" sz="4000" dirty="0" smtClean="0">
                <a:solidFill>
                  <a:schemeClr val="tx1">
                    <a:lumMod val="85000"/>
                    <a:lumOff val="15000"/>
                  </a:schemeClr>
                </a:solidFill>
                <a:latin typeface="Brill" panose="020F0602050406030203" pitchFamily="34" charset="0"/>
                <a:ea typeface="Brill" panose="020F0602050406030203" pitchFamily="34" charset="0"/>
                <a:cs typeface="+mj-cs"/>
              </a:rPr>
              <a:t>ἐνεργείᾳ).</a:t>
            </a: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 Дальше она либо приобретает совершенство (в обожении), либо сходит на нет (в вечном осуждении</a:t>
            </a:r>
            <a:r>
              <a:rPr lang="en-GB" sz="4000" dirty="0" smtClean="0">
                <a:solidFill>
                  <a:schemeClr val="tx1">
                    <a:lumMod val="85000"/>
                    <a:lumOff val="15000"/>
                  </a:schemeClr>
                </a:solidFill>
                <a:latin typeface="Brill" panose="020F0602050406030203" pitchFamily="34" charset="0"/>
                <a:ea typeface="Brill" panose="020F0602050406030203" pitchFamily="34" charset="0"/>
                <a:cs typeface="+mj-cs"/>
              </a:rPr>
              <a:t>).</a:t>
            </a:r>
          </a:p>
          <a:p>
            <a:pPr>
              <a:spcBef>
                <a:spcPct val="0"/>
              </a:spcBef>
            </a:pPr>
            <a:endPar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endParaRPr>
          </a:p>
          <a:p>
            <a:pPr>
              <a:spcBef>
                <a:spcPct val="0"/>
              </a:spcBef>
            </a:pP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В вечном осуждении «я» остается </a:t>
            </a:r>
            <a:r>
              <a:rPr lang="ru-RU" sz="4000" dirty="0" err="1" smtClean="0">
                <a:solidFill>
                  <a:schemeClr val="tx1">
                    <a:lumMod val="85000"/>
                    <a:lumOff val="15000"/>
                  </a:schemeClr>
                </a:solidFill>
                <a:latin typeface="Brill" panose="020F0602050406030203" pitchFamily="34" charset="0"/>
                <a:ea typeface="Brill" panose="020F0602050406030203" pitchFamily="34" charset="0"/>
                <a:cs typeface="+mj-cs"/>
              </a:rPr>
              <a:t>паракомплектным</a:t>
            </a: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 но уже не параконсистентным, и становится границей не с м</a:t>
            </a:r>
            <a:r>
              <a:rPr lang="en-GB" sz="4000" dirty="0" err="1" smtClean="0">
                <a:solidFill>
                  <a:schemeClr val="tx1">
                    <a:lumMod val="85000"/>
                    <a:lumOff val="15000"/>
                  </a:schemeClr>
                </a:solidFill>
                <a:latin typeface="Brill" panose="020F0602050406030203" pitchFamily="34" charset="0"/>
                <a:ea typeface="Brill" panose="020F0602050406030203" pitchFamily="34" charset="0"/>
                <a:cs typeface="+mj-cs"/>
              </a:rPr>
              <a:t>i</a:t>
            </a: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ром, а со злом, т.е. небытием в смысле абсолютного небытия.</a:t>
            </a:r>
          </a:p>
          <a:p>
            <a:pPr>
              <a:spcBef>
                <a:spcPct val="0"/>
              </a:spcBef>
            </a:pPr>
            <a:endParaRPr lang="ru-RU" sz="4000" dirty="0">
              <a:solidFill>
                <a:schemeClr val="tx1">
                  <a:lumMod val="85000"/>
                  <a:lumOff val="15000"/>
                </a:schemeClr>
              </a:solidFill>
              <a:latin typeface="Brill" panose="020F0602050406030203" pitchFamily="34" charset="0"/>
              <a:ea typeface="Brill" panose="020F0602050406030203" pitchFamily="34" charset="0"/>
              <a:cs typeface="+mj-cs"/>
            </a:endParaRPr>
          </a:p>
          <a:p>
            <a:pPr>
              <a:spcBef>
                <a:spcPct val="0"/>
              </a:spcBef>
            </a:pPr>
            <a:r>
              <a:rPr lang="ru-RU" sz="4000" dirty="0" smtClean="0">
                <a:solidFill>
                  <a:schemeClr val="tx1">
                    <a:lumMod val="85000"/>
                    <a:lumOff val="15000"/>
                  </a:schemeClr>
                </a:solidFill>
                <a:latin typeface="Brill" panose="020F0602050406030203" pitchFamily="34" charset="0"/>
                <a:ea typeface="Brill" panose="020F0602050406030203" pitchFamily="34" charset="0"/>
                <a:cs typeface="+mj-cs"/>
              </a:rPr>
              <a:t>Так человек занимает всё «место» между Богом и небытием, то есть становится той границей, о которой этот доклад.</a:t>
            </a:r>
          </a:p>
          <a:p>
            <a:pPr>
              <a:spcBef>
                <a:spcPct val="0"/>
              </a:spcBef>
            </a:pPr>
            <a:endParaRPr lang="ru-RU" sz="4000" dirty="0">
              <a:solidFill>
                <a:schemeClr val="tx1">
                  <a:lumMod val="85000"/>
                  <a:lumOff val="15000"/>
                </a:schemeClr>
              </a:solidFill>
              <a:latin typeface="Brill" panose="020F0602050406030203" pitchFamily="34" charset="0"/>
              <a:ea typeface="Brill" panose="020F0602050406030203" pitchFamily="34" charset="0"/>
              <a:cs typeface="+mj-cs"/>
            </a:endParaRPr>
          </a:p>
          <a:p>
            <a:pPr>
              <a:spcBef>
                <a:spcPct val="0"/>
              </a:spcBef>
            </a:pPr>
            <a:endParaRPr lang="en-GB" sz="4000" dirty="0">
              <a:solidFill>
                <a:schemeClr val="tx1">
                  <a:lumMod val="85000"/>
                  <a:lumOff val="15000"/>
                </a:schemeClr>
              </a:solidFill>
              <a:latin typeface="Brill" panose="020F0602050406030203" pitchFamily="34" charset="0"/>
              <a:ea typeface="Brill" panose="020F0602050406030203" pitchFamily="34" charset="0"/>
              <a:cs typeface="+mj-cs"/>
            </a:endParaRPr>
          </a:p>
        </p:txBody>
      </p:sp>
    </p:spTree>
    <p:extLst>
      <p:ext uri="{BB962C8B-B14F-4D97-AF65-F5344CB8AC3E}">
        <p14:creationId xmlns:p14="http://schemas.microsoft.com/office/powerpoint/2010/main" val="173220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058" y="609600"/>
            <a:ext cx="10938554" cy="4016829"/>
          </a:xfrm>
        </p:spPr>
        <p:txBody>
          <a:bodyPr>
            <a:normAutofit/>
          </a:bodyPr>
          <a:lstStyle/>
          <a:p>
            <a:r>
              <a:rPr lang="ru-RU" sz="3200" dirty="0" smtClean="0">
                <a:latin typeface="Brill" panose="020F0602050406030203" pitchFamily="34" charset="0"/>
                <a:ea typeface="Brill" panose="020F0602050406030203" pitchFamily="34" charset="0"/>
              </a:rPr>
              <a:t>Почему «Я» диалетично: потому что </a:t>
            </a:r>
            <a:r>
              <a:rPr lang="ru-RU" sz="3200" dirty="0" err="1" smtClean="0">
                <a:latin typeface="Brill" panose="020F0602050406030203" pitchFamily="34" charset="0"/>
                <a:ea typeface="Brill" panose="020F0602050406030203" pitchFamily="34" charset="0"/>
              </a:rPr>
              <a:t>синглетон</a:t>
            </a:r>
            <a:r>
              <a:rPr lang="ru-RU" sz="3200" dirty="0">
                <a:latin typeface="Brill" panose="020F0602050406030203" pitchFamily="34" charset="0"/>
                <a:ea typeface="Brill" panose="020F0602050406030203" pitchFamily="34" charset="0"/>
              </a:rPr>
              <a:t> </a:t>
            </a:r>
            <a:r>
              <a:rPr lang="ru-RU" sz="3200" dirty="0" smtClean="0">
                <a:latin typeface="Brill" panose="020F0602050406030203" pitchFamily="34" charset="0"/>
                <a:ea typeface="Brill" panose="020F0602050406030203" pitchFamily="34" charset="0"/>
              </a:rPr>
              <a:t>(во множестве или классе «Я» только один элемент).</a:t>
            </a:r>
            <a:br>
              <a:rPr lang="ru-RU" sz="3200" dirty="0" smtClean="0">
                <a:latin typeface="Brill" panose="020F0602050406030203" pitchFamily="34" charset="0"/>
                <a:ea typeface="Brill" panose="020F0602050406030203" pitchFamily="34" charset="0"/>
              </a:rPr>
            </a:br>
            <a:r>
              <a:rPr lang="ru-RU" sz="3200" dirty="0" smtClean="0">
                <a:latin typeface="Brill" panose="020F0602050406030203" pitchFamily="34" charset="0"/>
                <a:ea typeface="Brill" panose="020F0602050406030203" pitchFamily="34" charset="0"/>
              </a:rPr>
              <a:t>Логический квадрат для «Я» </a:t>
            </a:r>
            <a:r>
              <a:rPr lang="ru-RU" sz="3200" dirty="0" err="1" smtClean="0">
                <a:latin typeface="Brill" panose="020F0602050406030203" pitchFamily="34" charset="0"/>
                <a:ea typeface="Brill" panose="020F0602050406030203" pitchFamily="34" charset="0"/>
              </a:rPr>
              <a:t>схлопывается</a:t>
            </a:r>
            <a:r>
              <a:rPr lang="ru-RU" sz="3200" dirty="0" smtClean="0">
                <a:latin typeface="Brill" panose="020F0602050406030203" pitchFamily="34" charset="0"/>
                <a:ea typeface="Brill" panose="020F0602050406030203" pitchFamily="34" charset="0"/>
              </a:rPr>
              <a:t>: контрарное противоречие одновременно является субконтрарным и контрадикторным.</a:t>
            </a:r>
            <a:br>
              <a:rPr lang="ru-RU" sz="3200" dirty="0" smtClean="0">
                <a:latin typeface="Brill" panose="020F0602050406030203" pitchFamily="34" charset="0"/>
                <a:ea typeface="Brill" panose="020F0602050406030203" pitchFamily="34" charset="0"/>
              </a:rPr>
            </a:br>
            <a:endParaRPr lang="en-GB" sz="3200" dirty="0">
              <a:latin typeface="Brill" panose="020F0602050406030203" pitchFamily="34" charset="0"/>
              <a:ea typeface="Brill" panose="020F0602050406030203" pitchFamily="34" charset="0"/>
            </a:endParaRPr>
          </a:p>
        </p:txBody>
      </p:sp>
      <p:sp>
        <p:nvSpPr>
          <p:cNvPr id="3" name="Текст 2"/>
          <p:cNvSpPr>
            <a:spLocks noGrp="1"/>
          </p:cNvSpPr>
          <p:nvPr>
            <p:ph type="body" idx="1"/>
          </p:nvPr>
        </p:nvSpPr>
        <p:spPr>
          <a:xfrm>
            <a:off x="566058" y="3712029"/>
            <a:ext cx="10938553" cy="3145971"/>
          </a:xfrm>
        </p:spPr>
        <p:txBody>
          <a:bodyPr>
            <a:normAutofit/>
          </a:bodyPr>
          <a:lstStyle/>
          <a:p>
            <a:r>
              <a:rPr lang="ru-RU" sz="3200" dirty="0" err="1">
                <a:solidFill>
                  <a:schemeClr val="tx1">
                    <a:lumMod val="85000"/>
                    <a:lumOff val="15000"/>
                  </a:schemeClr>
                </a:solidFill>
                <a:latin typeface="Brill" panose="020F0602050406030203" pitchFamily="34" charset="0"/>
                <a:ea typeface="Brill" panose="020F0602050406030203" pitchFamily="34" charset="0"/>
                <a:cs typeface="+mj-cs"/>
              </a:rPr>
              <a:t>Stanisław</a:t>
            </a:r>
            <a:r>
              <a:rPr lang="ru-RU" sz="3200" dirty="0">
                <a:solidFill>
                  <a:schemeClr val="tx1">
                    <a:lumMod val="85000"/>
                    <a:lumOff val="15000"/>
                  </a:schemeClr>
                </a:solidFill>
                <a:latin typeface="Brill" panose="020F0602050406030203" pitchFamily="34" charset="0"/>
                <a:ea typeface="Brill" panose="020F0602050406030203" pitchFamily="34" charset="0"/>
                <a:cs typeface="+mj-cs"/>
              </a:rPr>
              <a:t> </a:t>
            </a:r>
            <a:r>
              <a:rPr lang="ru-RU" sz="3200" dirty="0" err="1" smtClean="0">
                <a:solidFill>
                  <a:schemeClr val="tx1">
                    <a:lumMod val="85000"/>
                    <a:lumOff val="15000"/>
                  </a:schemeClr>
                </a:solidFill>
                <a:latin typeface="Brill" panose="020F0602050406030203" pitchFamily="34" charset="0"/>
                <a:ea typeface="Brill" panose="020F0602050406030203" pitchFamily="34" charset="0"/>
                <a:cs typeface="+mj-cs"/>
              </a:rPr>
              <a:t>Leśniewski</a:t>
            </a:r>
            <a:r>
              <a:rPr lang="ru-RU" sz="3200" dirty="0" smtClean="0">
                <a:solidFill>
                  <a:schemeClr val="tx1">
                    <a:lumMod val="85000"/>
                    <a:lumOff val="15000"/>
                  </a:schemeClr>
                </a:solidFill>
                <a:latin typeface="Brill" panose="020F0602050406030203" pitchFamily="34" charset="0"/>
                <a:ea typeface="Brill" panose="020F0602050406030203" pitchFamily="34" charset="0"/>
                <a:cs typeface="+mj-cs"/>
              </a:rPr>
              <a:t> (1886–1939): </a:t>
            </a:r>
            <a:r>
              <a:rPr lang="ru-RU" sz="3200" dirty="0" err="1" smtClean="0">
                <a:solidFill>
                  <a:schemeClr val="tx1">
                    <a:lumMod val="85000"/>
                    <a:lumOff val="15000"/>
                  </a:schemeClr>
                </a:solidFill>
                <a:latin typeface="Brill" panose="020F0602050406030203" pitchFamily="34" charset="0"/>
                <a:ea typeface="Brill" panose="020F0602050406030203" pitchFamily="34" charset="0"/>
                <a:cs typeface="+mj-cs"/>
              </a:rPr>
              <a:t>мереология</a:t>
            </a:r>
            <a:r>
              <a:rPr lang="ru-RU" sz="3200" dirty="0" smtClean="0">
                <a:solidFill>
                  <a:schemeClr val="tx1">
                    <a:lumMod val="85000"/>
                    <a:lumOff val="15000"/>
                  </a:schemeClr>
                </a:solidFill>
                <a:latin typeface="Brill" panose="020F0602050406030203" pitchFamily="34" charset="0"/>
                <a:ea typeface="Brill" panose="020F0602050406030203" pitchFamily="34" charset="0"/>
                <a:cs typeface="+mj-cs"/>
              </a:rPr>
              <a:t> (1916).</a:t>
            </a:r>
            <a:endParaRPr lang="ru-RU" sz="3200" dirty="0">
              <a:solidFill>
                <a:schemeClr val="tx1">
                  <a:lumMod val="85000"/>
                  <a:lumOff val="15000"/>
                </a:schemeClr>
              </a:solidFill>
              <a:latin typeface="Brill" panose="020F0602050406030203" pitchFamily="34" charset="0"/>
              <a:ea typeface="Brill" panose="020F0602050406030203" pitchFamily="34" charset="0"/>
              <a:cs typeface="+mj-cs"/>
            </a:endParaRPr>
          </a:p>
          <a:p>
            <a:r>
              <a:rPr lang="en-GB" sz="3200" dirty="0" smtClean="0">
                <a:solidFill>
                  <a:schemeClr val="tx1">
                    <a:lumMod val="85000"/>
                    <a:lumOff val="15000"/>
                  </a:schemeClr>
                </a:solidFill>
                <a:latin typeface="Brill" panose="020F0602050406030203" pitchFamily="34" charset="0"/>
                <a:ea typeface="Brill" panose="020F0602050406030203" pitchFamily="34" charset="0"/>
                <a:cs typeface="+mj-cs"/>
              </a:rPr>
              <a:t>David </a:t>
            </a:r>
            <a:r>
              <a:rPr lang="en-GB" sz="3200" dirty="0">
                <a:solidFill>
                  <a:schemeClr val="tx1">
                    <a:lumMod val="85000"/>
                    <a:lumOff val="15000"/>
                  </a:schemeClr>
                </a:solidFill>
                <a:latin typeface="Brill" panose="020F0602050406030203" pitchFamily="34" charset="0"/>
                <a:ea typeface="Brill" panose="020F0602050406030203" pitchFamily="34" charset="0"/>
                <a:cs typeface="+mj-cs"/>
              </a:rPr>
              <a:t>Kellogg </a:t>
            </a:r>
            <a:r>
              <a:rPr lang="en-GB" sz="3200" dirty="0" smtClean="0">
                <a:solidFill>
                  <a:schemeClr val="tx1">
                    <a:lumMod val="85000"/>
                    <a:lumOff val="15000"/>
                  </a:schemeClr>
                </a:solidFill>
                <a:latin typeface="Brill" panose="020F0602050406030203" pitchFamily="34" charset="0"/>
                <a:ea typeface="Brill" panose="020F0602050406030203" pitchFamily="34" charset="0"/>
                <a:cs typeface="+mj-cs"/>
              </a:rPr>
              <a:t>Lewis</a:t>
            </a:r>
            <a:r>
              <a:rPr lang="ru-RU" sz="3200" dirty="0" smtClean="0">
                <a:solidFill>
                  <a:schemeClr val="tx1">
                    <a:lumMod val="85000"/>
                    <a:lumOff val="15000"/>
                  </a:schemeClr>
                </a:solidFill>
                <a:latin typeface="Brill" panose="020F0602050406030203" pitchFamily="34" charset="0"/>
                <a:ea typeface="Brill" panose="020F0602050406030203" pitchFamily="34" charset="0"/>
                <a:cs typeface="+mj-cs"/>
              </a:rPr>
              <a:t> (1941–2001). </a:t>
            </a:r>
          </a:p>
          <a:p>
            <a:r>
              <a:rPr lang="ru-RU" sz="3200" dirty="0" smtClean="0">
                <a:solidFill>
                  <a:schemeClr val="tx1">
                    <a:lumMod val="85000"/>
                    <a:lumOff val="15000"/>
                  </a:schemeClr>
                </a:solidFill>
                <a:latin typeface="Brill" panose="020F0602050406030203" pitchFamily="34" charset="0"/>
                <a:ea typeface="Brill" panose="020F0602050406030203" pitchFamily="34" charset="0"/>
                <a:cs typeface="+mj-cs"/>
              </a:rPr>
              <a:t>Тезис о том, что противоречия, связанные с понятием синглетона, запрещают вводить понятие множества. – Последовательный номинализм.</a:t>
            </a:r>
            <a:endParaRPr lang="en-GB" sz="3200" dirty="0">
              <a:solidFill>
                <a:schemeClr val="tx1">
                  <a:lumMod val="85000"/>
                  <a:lumOff val="15000"/>
                </a:schemeClr>
              </a:solidFill>
              <a:latin typeface="Brill" panose="020F0602050406030203" pitchFamily="34" charset="0"/>
              <a:ea typeface="Brill" panose="020F0602050406030203" pitchFamily="34" charset="0"/>
              <a:cs typeface="+mj-cs"/>
            </a:endParaRPr>
          </a:p>
        </p:txBody>
      </p:sp>
    </p:spTree>
    <p:extLst>
      <p:ext uri="{BB962C8B-B14F-4D97-AF65-F5344CB8AC3E}">
        <p14:creationId xmlns:p14="http://schemas.microsoft.com/office/powerpoint/2010/main" val="130135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2" y="326571"/>
            <a:ext cx="8915399" cy="1404258"/>
          </a:xfrm>
        </p:spPr>
        <p:txBody>
          <a:bodyPr>
            <a:noAutofit/>
          </a:bodyPr>
          <a:lstStyle/>
          <a:p>
            <a:r>
              <a:rPr lang="ru-RU" sz="2400" dirty="0" smtClean="0">
                <a:latin typeface="Brill" panose="020F0602050406030203" pitchFamily="34" charset="0"/>
                <a:ea typeface="Brill" panose="020F0602050406030203" pitchFamily="34" charset="0"/>
              </a:rPr>
              <a:t>Консистентные теории множеств обходят понятие синглетона, не объясняя, как «один» может быть «множеством» (аналогично, в деонтических логиках на понятие выбора из одной возможности просто ставится блок):</a:t>
            </a:r>
            <a:endParaRPr lang="en-GB" sz="2400" dirty="0">
              <a:latin typeface="Brill" panose="020F0602050406030203" pitchFamily="34" charset="0"/>
              <a:ea typeface="Brill" panose="020F0602050406030203" pitchFamily="34" charset="0"/>
            </a:endParaRPr>
          </a:p>
        </p:txBody>
      </p:sp>
      <p:sp>
        <p:nvSpPr>
          <p:cNvPr id="3" name="Текст 2"/>
          <p:cNvSpPr>
            <a:spLocks noGrp="1"/>
          </p:cNvSpPr>
          <p:nvPr>
            <p:ph type="body" idx="1"/>
          </p:nvPr>
        </p:nvSpPr>
        <p:spPr>
          <a:xfrm>
            <a:off x="2589212" y="1948543"/>
            <a:ext cx="8915399" cy="3961367"/>
          </a:xfrm>
        </p:spPr>
        <p:txBody>
          <a:bodyPr>
            <a:normAutofit/>
          </a:bodyPr>
          <a:lstStyle/>
          <a:p>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ZF (</a:t>
            </a:r>
            <a:r>
              <a:rPr lang="ru-RU" sz="2400" dirty="0" smtClean="0">
                <a:solidFill>
                  <a:schemeClr val="tx1">
                    <a:lumMod val="85000"/>
                    <a:lumOff val="15000"/>
                  </a:schemeClr>
                </a:solidFill>
                <a:latin typeface="Brill" panose="020F0602050406030203" pitchFamily="34" charset="0"/>
                <a:ea typeface="Brill" panose="020F0602050406030203" pitchFamily="34" charset="0"/>
                <a:cs typeface="+mj-cs"/>
              </a:rPr>
              <a:t>и </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NBG): {</a:t>
            </a:r>
            <a:r>
              <a:rPr lang="en-GB" sz="2400" i="1" dirty="0" smtClean="0">
                <a:solidFill>
                  <a:schemeClr val="tx1">
                    <a:lumMod val="85000"/>
                    <a:lumOff val="15000"/>
                  </a:schemeClr>
                </a:solidFill>
                <a:latin typeface="Brill" panose="020F0602050406030203" pitchFamily="34" charset="0"/>
                <a:ea typeface="Brill" panose="020F0602050406030203" pitchFamily="34" charset="0"/>
                <a:cs typeface="+mj-cs"/>
              </a:rPr>
              <a:t>a</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 = {</a:t>
            </a:r>
            <a:r>
              <a:rPr lang="en-GB" sz="2400" i="1" dirty="0" smtClean="0">
                <a:solidFill>
                  <a:schemeClr val="tx1">
                    <a:lumMod val="85000"/>
                    <a:lumOff val="15000"/>
                  </a:schemeClr>
                </a:solidFill>
                <a:latin typeface="Brill" panose="020F0602050406030203" pitchFamily="34" charset="0"/>
                <a:ea typeface="Brill" panose="020F0602050406030203" pitchFamily="34" charset="0"/>
                <a:cs typeface="+mj-cs"/>
              </a:rPr>
              <a:t>a</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 </a:t>
            </a:r>
            <a:r>
              <a:rPr lang="en-GB" sz="2400" i="1" dirty="0" smtClean="0">
                <a:solidFill>
                  <a:schemeClr val="tx1">
                    <a:lumMod val="85000"/>
                    <a:lumOff val="15000"/>
                  </a:schemeClr>
                </a:solidFill>
                <a:latin typeface="Brill" panose="020F0602050406030203" pitchFamily="34" charset="0"/>
                <a:ea typeface="Brill" panose="020F0602050406030203" pitchFamily="34" charset="0"/>
                <a:cs typeface="+mj-cs"/>
              </a:rPr>
              <a:t>a</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 (</a:t>
            </a:r>
            <a:r>
              <a:rPr lang="ru-RU" sz="2400" dirty="0" smtClean="0">
                <a:solidFill>
                  <a:schemeClr val="tx1">
                    <a:lumMod val="85000"/>
                    <a:lumOff val="15000"/>
                  </a:schemeClr>
                </a:solidFill>
                <a:latin typeface="Brill" panose="020F0602050406030203" pitchFamily="34" charset="0"/>
                <a:ea typeface="Brill" panose="020F0602050406030203" pitchFamily="34" charset="0"/>
                <a:cs typeface="+mj-cs"/>
              </a:rPr>
              <a:t>привлекается лишняя аксиома – экстенсиональности, – и, главное, множество из одного элемента на уровне определения всё равно не из одного элемента.</a:t>
            </a:r>
          </a:p>
          <a:p>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NF: </a:t>
            </a:r>
            <a:r>
              <a:rPr lang="en-GB" sz="2400" i="1" dirty="0" smtClean="0">
                <a:solidFill>
                  <a:schemeClr val="tx1">
                    <a:lumMod val="85000"/>
                    <a:lumOff val="15000"/>
                  </a:schemeClr>
                </a:solidFill>
                <a:latin typeface="Brill" panose="020F0602050406030203" pitchFamily="34" charset="0"/>
                <a:ea typeface="Brill" panose="020F0602050406030203" pitchFamily="34" charset="0"/>
                <a:cs typeface="+mj-cs"/>
              </a:rPr>
              <a:t>a</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 = {</a:t>
            </a:r>
            <a:r>
              <a:rPr lang="en-GB" sz="2400" i="1" dirty="0" smtClean="0">
                <a:solidFill>
                  <a:schemeClr val="tx1">
                    <a:lumMod val="85000"/>
                    <a:lumOff val="15000"/>
                  </a:schemeClr>
                </a:solidFill>
                <a:latin typeface="Brill" panose="020F0602050406030203" pitchFamily="34" charset="0"/>
                <a:ea typeface="Brill" panose="020F0602050406030203" pitchFamily="34" charset="0"/>
                <a:cs typeface="+mj-cs"/>
              </a:rPr>
              <a:t>a</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 (</a:t>
            </a:r>
            <a:r>
              <a:rPr lang="ru-RU" sz="2400" dirty="0" smtClean="0">
                <a:solidFill>
                  <a:schemeClr val="tx1">
                    <a:lumMod val="85000"/>
                    <a:lumOff val="15000"/>
                  </a:schemeClr>
                </a:solidFill>
                <a:latin typeface="Brill" panose="020F0602050406030203" pitchFamily="34" charset="0"/>
                <a:ea typeface="Brill" panose="020F0602050406030203" pitchFamily="34" charset="0"/>
                <a:cs typeface="+mj-cs"/>
              </a:rPr>
              <a:t>«атом </a:t>
            </a:r>
            <a:r>
              <a:rPr lang="ru-RU" sz="2400" dirty="0" err="1" smtClean="0">
                <a:solidFill>
                  <a:schemeClr val="tx1">
                    <a:lumMod val="85000"/>
                    <a:lumOff val="15000"/>
                  </a:schemeClr>
                </a:solidFill>
                <a:latin typeface="Brill" panose="020F0602050406030203" pitchFamily="34" charset="0"/>
                <a:ea typeface="Brill" panose="020F0602050406030203" pitchFamily="34" charset="0"/>
                <a:cs typeface="+mj-cs"/>
              </a:rPr>
              <a:t>Куайна</a:t>
            </a:r>
            <a:r>
              <a:rPr lang="ru-RU" sz="2400" dirty="0" smtClean="0">
                <a:solidFill>
                  <a:schemeClr val="tx1">
                    <a:lumMod val="85000"/>
                    <a:lumOff val="15000"/>
                  </a:schemeClr>
                </a:solidFill>
                <a:latin typeface="Brill" panose="020F0602050406030203" pitchFamily="34" charset="0"/>
                <a:ea typeface="Brill" panose="020F0602050406030203" pitchFamily="34" charset="0"/>
                <a:cs typeface="+mj-cs"/>
              </a:rPr>
              <a:t>»; логическая непоследовательность: почему для двух элементов аналогичного определения дать нельзя? (если можно, то будет </a:t>
            </a:r>
            <a:r>
              <a:rPr lang="ru-RU" sz="2400" dirty="0" err="1" smtClean="0">
                <a:solidFill>
                  <a:schemeClr val="tx1">
                    <a:lumMod val="85000"/>
                    <a:lumOff val="15000"/>
                  </a:schemeClr>
                </a:solidFill>
                <a:latin typeface="Brill" panose="020F0602050406030203" pitchFamily="34" charset="0"/>
                <a:ea typeface="Brill" panose="020F0602050406030203" pitchFamily="34" charset="0"/>
                <a:cs typeface="+mj-cs"/>
              </a:rPr>
              <a:t>мереология</a:t>
            </a:r>
            <a:r>
              <a:rPr lang="ru-RU" sz="2400" dirty="0" smtClean="0">
                <a:solidFill>
                  <a:schemeClr val="tx1">
                    <a:lumMod val="85000"/>
                    <a:lumOff val="15000"/>
                  </a:schemeClr>
                </a:solidFill>
                <a:latin typeface="Brill" panose="020F0602050406030203" pitchFamily="34" charset="0"/>
                <a:ea typeface="Brill" panose="020F0602050406030203" pitchFamily="34" charset="0"/>
                <a:cs typeface="+mj-cs"/>
              </a:rPr>
              <a:t>, а не теория множеств).</a:t>
            </a:r>
            <a:endParaRPr lang="ru-RU" sz="2400" dirty="0">
              <a:solidFill>
                <a:schemeClr val="tx1">
                  <a:lumMod val="85000"/>
                  <a:lumOff val="15000"/>
                </a:schemeClr>
              </a:solidFill>
              <a:latin typeface="Brill" panose="020F0602050406030203" pitchFamily="34" charset="0"/>
              <a:ea typeface="Brill" panose="020F0602050406030203" pitchFamily="34" charset="0"/>
              <a:cs typeface="+mj-cs"/>
            </a:endParaRPr>
          </a:p>
          <a:p>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MK (Morse—Kelley): </a:t>
            </a:r>
            <a:r>
              <a:rPr lang="ru-RU" sz="2400" dirty="0" smtClean="0">
                <a:solidFill>
                  <a:schemeClr val="tx1">
                    <a:lumMod val="85000"/>
                    <a:lumOff val="15000"/>
                  </a:schemeClr>
                </a:solidFill>
                <a:latin typeface="Brill" panose="020F0602050406030203" pitchFamily="34" charset="0"/>
                <a:ea typeface="Brill" panose="020F0602050406030203" pitchFamily="34" charset="0"/>
                <a:cs typeface="+mj-cs"/>
              </a:rPr>
              <a:t>существование синглетона – следствие аксиомы о существовании подмножеств (по сути аналогично </a:t>
            </a:r>
            <a:r>
              <a:rPr lang="en-GB" sz="2400" dirty="0" smtClean="0">
                <a:solidFill>
                  <a:schemeClr val="tx1">
                    <a:lumMod val="85000"/>
                    <a:lumOff val="15000"/>
                  </a:schemeClr>
                </a:solidFill>
                <a:latin typeface="Brill" panose="020F0602050406030203" pitchFamily="34" charset="0"/>
                <a:ea typeface="Brill" panose="020F0602050406030203" pitchFamily="34" charset="0"/>
                <a:cs typeface="+mj-cs"/>
              </a:rPr>
              <a:t>ZF).</a:t>
            </a:r>
            <a:endParaRPr lang="en-GB" sz="2400" dirty="0">
              <a:solidFill>
                <a:schemeClr val="tx1">
                  <a:lumMod val="85000"/>
                  <a:lumOff val="15000"/>
                </a:schemeClr>
              </a:solidFill>
              <a:latin typeface="Brill" panose="020F0602050406030203" pitchFamily="34" charset="0"/>
              <a:ea typeface="Brill" panose="020F0602050406030203" pitchFamily="34" charset="0"/>
              <a:cs typeface="+mj-cs"/>
            </a:endParaRPr>
          </a:p>
        </p:txBody>
      </p:sp>
    </p:spTree>
    <p:extLst>
      <p:ext uri="{BB962C8B-B14F-4D97-AF65-F5344CB8AC3E}">
        <p14:creationId xmlns:p14="http://schemas.microsoft.com/office/powerpoint/2010/main" val="114696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40267" y="181580"/>
            <a:ext cx="10851468" cy="790873"/>
          </a:xfrm>
        </p:spPr>
        <p:txBody>
          <a:bodyPr/>
          <a:lstStyle/>
          <a:p>
            <a:pPr algn="ctr"/>
            <a:r>
              <a:rPr lang="ru-RU" b="1" dirty="0" smtClean="0">
                <a:latin typeface="Brill" panose="020F0602050406030203" pitchFamily="34" charset="0"/>
                <a:ea typeface="Brill" panose="020F0602050406030203" pitchFamily="34" charset="0"/>
              </a:rPr>
              <a:t>«Я» как открыто-замкнутое множество</a:t>
            </a:r>
            <a:r>
              <a:rPr lang="en-GB" b="1" dirty="0" smtClean="0">
                <a:latin typeface="Brill" panose="020F0602050406030203" pitchFamily="34" charset="0"/>
                <a:ea typeface="Brill" panose="020F0602050406030203" pitchFamily="34" charset="0"/>
              </a:rPr>
              <a:t> (</a:t>
            </a:r>
            <a:r>
              <a:rPr lang="en-GB" b="1" dirty="0" err="1" smtClean="0">
                <a:latin typeface="Brill" panose="020F0602050406030203" pitchFamily="34" charset="0"/>
                <a:ea typeface="Brill" panose="020F0602050406030203" pitchFamily="34" charset="0"/>
              </a:rPr>
              <a:t>clopen</a:t>
            </a:r>
            <a:r>
              <a:rPr lang="en-GB" b="1" dirty="0" smtClean="0">
                <a:latin typeface="Brill" panose="020F0602050406030203" pitchFamily="34" charset="0"/>
                <a:ea typeface="Brill" panose="020F0602050406030203" pitchFamily="34" charset="0"/>
              </a:rPr>
              <a:t> set):</a:t>
            </a:r>
            <a:endParaRPr lang="en-GB" b="1" dirty="0">
              <a:latin typeface="Brill" panose="020F0602050406030203" pitchFamily="34" charset="0"/>
              <a:ea typeface="Brill" panose="020F0602050406030203" pitchFamily="34" charset="0"/>
            </a:endParaRPr>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187" y="1059539"/>
            <a:ext cx="6166000" cy="4441374"/>
          </a:xfrm>
        </p:spPr>
      </p:pic>
      <p:sp>
        <p:nvSpPr>
          <p:cNvPr id="6" name="Объект 5"/>
          <p:cNvSpPr>
            <a:spLocks noGrp="1"/>
          </p:cNvSpPr>
          <p:nvPr>
            <p:ph sz="half" idx="2"/>
          </p:nvPr>
        </p:nvSpPr>
        <p:spPr>
          <a:xfrm>
            <a:off x="6057144" y="972453"/>
            <a:ext cx="5895370" cy="4347187"/>
          </a:xfrm>
        </p:spPr>
        <p:txBody>
          <a:bodyPr>
            <a:normAutofit lnSpcReduction="10000"/>
          </a:bodyPr>
          <a:lstStyle/>
          <a:p>
            <a:pPr marL="0" indent="0">
              <a:buNone/>
            </a:pPr>
            <a:r>
              <a:rPr lang="ru-RU" sz="2000" b="1" dirty="0" smtClean="0"/>
              <a:t>Определения:</a:t>
            </a:r>
          </a:p>
          <a:p>
            <a:pPr>
              <a:buAutoNum type="arabicPeriod"/>
            </a:pPr>
            <a:r>
              <a:rPr lang="ru-RU" sz="2000" dirty="0" smtClean="0"/>
              <a:t>Открытым множеством называется такое множество, все элементы которого внутренние.</a:t>
            </a:r>
          </a:p>
          <a:p>
            <a:pPr>
              <a:buAutoNum type="arabicPeriod"/>
            </a:pPr>
            <a:r>
              <a:rPr lang="ru-RU" sz="2000" dirty="0" smtClean="0"/>
              <a:t>Замкнутым множеством называется такое множество, которое является топологическим дополнением (комплементом) открытого множества.</a:t>
            </a:r>
          </a:p>
          <a:p>
            <a:pPr>
              <a:buAutoNum type="arabicPeriod"/>
            </a:pPr>
            <a:r>
              <a:rPr lang="en-GB" sz="2000" dirty="0" err="1" smtClean="0"/>
              <a:t>Clopen</a:t>
            </a:r>
            <a:r>
              <a:rPr lang="en-GB" sz="2000" dirty="0" smtClean="0"/>
              <a:t> set – </a:t>
            </a:r>
            <a:r>
              <a:rPr lang="ru-RU" sz="2000" dirty="0" smtClean="0"/>
              <a:t>такое множество, все  элементы которого являются внутренними, но топологическим дополнением которого является открытое множество.</a:t>
            </a:r>
            <a:endParaRPr lang="en-GB" sz="2000" dirty="0"/>
          </a:p>
        </p:txBody>
      </p:sp>
      <p:sp>
        <p:nvSpPr>
          <p:cNvPr id="8" name="Объект 5"/>
          <p:cNvSpPr txBox="1">
            <a:spLocks/>
          </p:cNvSpPr>
          <p:nvPr/>
        </p:nvSpPr>
        <p:spPr>
          <a:xfrm>
            <a:off x="359229" y="5406726"/>
            <a:ext cx="11397342" cy="12988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ru-RU" sz="2000" b="1" dirty="0" smtClean="0">
                <a:latin typeface="Brill" panose="020F0602050406030203" pitchFamily="34" charset="0"/>
                <a:ea typeface="Brill" panose="020F0602050406030203" pitchFamily="34" charset="0"/>
              </a:rPr>
              <a:t>Примеры </a:t>
            </a:r>
            <a:r>
              <a:rPr lang="en-GB" sz="2000" b="1" dirty="0" err="1" smtClean="0">
                <a:latin typeface="Brill" panose="020F0602050406030203" pitchFamily="34" charset="0"/>
                <a:ea typeface="Brill" panose="020F0602050406030203" pitchFamily="34" charset="0"/>
              </a:rPr>
              <a:t>clopen</a:t>
            </a:r>
            <a:r>
              <a:rPr lang="en-GB" sz="2000" b="1" dirty="0" smtClean="0">
                <a:latin typeface="Brill" panose="020F0602050406030203" pitchFamily="34" charset="0"/>
                <a:ea typeface="Brill" panose="020F0602050406030203" pitchFamily="34" charset="0"/>
              </a:rPr>
              <a:t> sets </a:t>
            </a:r>
            <a:r>
              <a:rPr lang="ru-RU" sz="2000" b="1" dirty="0" smtClean="0">
                <a:latin typeface="Brill" panose="020F0602050406030203" pitchFamily="34" charset="0"/>
                <a:ea typeface="Brill" panose="020F0602050406030203" pitchFamily="34" charset="0"/>
              </a:rPr>
              <a:t>из нашего быта: </a:t>
            </a:r>
          </a:p>
          <a:p>
            <a:pPr marL="0" indent="0">
              <a:buFont typeface="Wingdings 3" charset="2"/>
              <a:buNone/>
            </a:pPr>
            <a:r>
              <a:rPr lang="ru-RU" sz="2400" dirty="0" smtClean="0">
                <a:latin typeface="Brill" panose="020F0602050406030203" pitchFamily="34" charset="0"/>
                <a:ea typeface="Brill" panose="020F0602050406030203" pitchFamily="34" charset="0"/>
              </a:rPr>
              <a:t>пустое множество; числа натурального ряда; «синтаксические объекты» в генеративной грамматике Хомского; человек среди людей….</a:t>
            </a:r>
            <a:endParaRPr lang="ru-RU" sz="2400" b="1" dirty="0" smtClean="0">
              <a:latin typeface="Brill" panose="020F0602050406030203" pitchFamily="34" charset="0"/>
              <a:ea typeface="Brill" panose="020F0602050406030203" pitchFamily="34" charset="0"/>
            </a:endParaRPr>
          </a:p>
          <a:p>
            <a:pPr marL="0" indent="0">
              <a:buFont typeface="Wingdings 3" charset="2"/>
              <a:buNone/>
            </a:pPr>
            <a:endParaRPr lang="en-GB" sz="2000" dirty="0"/>
          </a:p>
        </p:txBody>
      </p:sp>
    </p:spTree>
    <p:extLst>
      <p:ext uri="{BB962C8B-B14F-4D97-AF65-F5344CB8AC3E}">
        <p14:creationId xmlns:p14="http://schemas.microsoft.com/office/powerpoint/2010/main" val="1590006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80"/>
            <a:ext cx="12094029" cy="1553033"/>
          </a:xfrm>
        </p:spPr>
        <p:txBody>
          <a:bodyPr>
            <a:normAutofit fontScale="90000"/>
          </a:bodyPr>
          <a:lstStyle/>
          <a:p>
            <a:r>
              <a:rPr lang="ru-RU" dirty="0" err="1" smtClean="0">
                <a:latin typeface="Brill" panose="020F0602050406030203" pitchFamily="34" charset="0"/>
                <a:ea typeface="Brill" panose="020F0602050406030203" pitchFamily="34" charset="0"/>
              </a:rPr>
              <a:t>Диалетическое</a:t>
            </a:r>
            <a:r>
              <a:rPr lang="ru-RU" dirty="0" smtClean="0">
                <a:latin typeface="Brill" panose="020F0602050406030203" pitchFamily="34" charset="0"/>
                <a:ea typeface="Brill" panose="020F0602050406030203" pitchFamily="34" charset="0"/>
              </a:rPr>
              <a:t> «я» в обожении: </a:t>
            </a:r>
            <a:r>
              <a:rPr lang="en-GB" i="1" dirty="0" smtClean="0">
                <a:latin typeface="Brill" panose="020F0602050406030203" pitchFamily="34" charset="0"/>
                <a:ea typeface="Brill" panose="020F0602050406030203" pitchFamily="34" charset="0"/>
              </a:rPr>
              <a:t>Corpus </a:t>
            </a:r>
            <a:r>
              <a:rPr lang="en-GB" i="1" dirty="0" err="1" smtClean="0">
                <a:latin typeface="Brill" panose="020F0602050406030203" pitchFamily="34" charset="0"/>
                <a:ea typeface="Brill" panose="020F0602050406030203" pitchFamily="34" charset="0"/>
              </a:rPr>
              <a:t>Macarianum</a:t>
            </a:r>
            <a:r>
              <a:rPr lang="en-GB" dirty="0" smtClean="0">
                <a:latin typeface="Brill" panose="020F0602050406030203" pitchFamily="34" charset="0"/>
                <a:ea typeface="Brill" panose="020F0602050406030203" pitchFamily="34" charset="0"/>
              </a:rPr>
              <a:t> (</a:t>
            </a:r>
            <a:r>
              <a:rPr lang="ru-RU" dirty="0" smtClean="0">
                <a:latin typeface="Brill" panose="020F0602050406030203" pitchFamily="34" charset="0"/>
                <a:ea typeface="Brill" panose="020F0602050406030203" pitchFamily="34" charset="0"/>
              </a:rPr>
              <a:t>Сирия, конец </a:t>
            </a:r>
            <a:r>
              <a:rPr lang="en-GB" dirty="0" smtClean="0">
                <a:latin typeface="Brill" panose="020F0602050406030203" pitchFamily="34" charset="0"/>
                <a:ea typeface="Brill" panose="020F0602050406030203" pitchFamily="34" charset="0"/>
              </a:rPr>
              <a:t>IV</a:t>
            </a:r>
            <a:r>
              <a:rPr lang="ru-RU" dirty="0" smtClean="0">
                <a:latin typeface="Brill" panose="020F0602050406030203" pitchFamily="34" charset="0"/>
                <a:ea typeface="Brill" panose="020F0602050406030203" pitchFamily="34" charset="0"/>
              </a:rPr>
              <a:t> в.) – параконсистентность и паракомплектность (а не бутылка Клейна). </a:t>
            </a:r>
            <a:endParaRPr lang="en-GB" dirty="0">
              <a:latin typeface="Brill" panose="020F0602050406030203" pitchFamily="34" charset="0"/>
              <a:ea typeface="Brill" panose="020F0602050406030203" pitchFamily="34" charset="0"/>
            </a:endParaRPr>
          </a:p>
        </p:txBody>
      </p:sp>
      <p:sp>
        <p:nvSpPr>
          <p:cNvPr id="3" name="Объект 2"/>
          <p:cNvSpPr>
            <a:spLocks noGrp="1"/>
          </p:cNvSpPr>
          <p:nvPr>
            <p:ph sz="half" idx="1"/>
          </p:nvPr>
        </p:nvSpPr>
        <p:spPr>
          <a:xfrm>
            <a:off x="185057" y="1426028"/>
            <a:ext cx="5802085" cy="5138058"/>
          </a:xfrm>
        </p:spPr>
        <p:txBody>
          <a:bodyPr>
            <a:noAutofit/>
          </a:bodyPr>
          <a:lstStyle/>
          <a:p>
            <a:pPr marL="0" indent="0">
              <a:buNone/>
            </a:pPr>
            <a:r>
              <a:rPr lang="el-GR" sz="2400" dirty="0">
                <a:latin typeface="Brill" panose="020F0602050406030203" pitchFamily="34" charset="0"/>
                <a:ea typeface="Brill" panose="020F0602050406030203" pitchFamily="34" charset="0"/>
              </a:rPr>
              <a:t>ψυχὴ γὰρ ἡ καταξιωθεῖσα κοινωνῆσαι τῷ  πνεύματι τοῦ φωτὸς αὐτοῦ καὶ καταλαμφθεῖσα ὑπὸ τοῦ κάλλους τῆς ἀρρήτου δόξης αὐτοῦ, ἑτοιμάσαντος αὐτὴν ἑαυτῷ εἰς καθέδραν καὶ οἰκητήριον, </a:t>
            </a:r>
            <a:r>
              <a:rPr lang="el-GR" sz="2400" dirty="0">
                <a:solidFill>
                  <a:srgbClr val="FF0000"/>
                </a:solidFill>
                <a:latin typeface="Brill" panose="020F0602050406030203" pitchFamily="34" charset="0"/>
                <a:ea typeface="Brill" panose="020F0602050406030203" pitchFamily="34" charset="0"/>
              </a:rPr>
              <a:t>ὅλη φῶς γίνεται καὶ ὅλη πρόσωπον καὶ ὅλη ὀφθαλμός</a:t>
            </a:r>
            <a:r>
              <a:rPr lang="el-GR" sz="2400" dirty="0">
                <a:latin typeface="Brill" panose="020F0602050406030203" pitchFamily="34" charset="0"/>
                <a:ea typeface="Brill" panose="020F0602050406030203" pitchFamily="34" charset="0"/>
              </a:rPr>
              <a:t>· καὶ οὐδὲν αὐτῆς μέρος μὴ γέμον τῶν πνευματικῶν ὀφθαλμῶν τοῦ φωτός, τουτέστιν οὐδὲν ἐσκοτισμένον, ἀλλ’ ὅλη δι’ ὅλου φῶς καὶ πνεῦμα ἀπεργασθεῖσα καὶ ὅλη ὀφθαλμῶν γέμουσα [καὶ ὅλη πρόσωπον οὖσα — </a:t>
            </a:r>
            <a:r>
              <a:rPr lang="uk-UA" sz="2400" dirty="0">
                <a:latin typeface="Brill" panose="020F0602050406030203" pitchFamily="34" charset="0"/>
                <a:ea typeface="Brill" panose="020F0602050406030203" pitchFamily="34" charset="0"/>
              </a:rPr>
              <a:t>добавлено в </a:t>
            </a:r>
            <a:r>
              <a:rPr lang="uk-UA" sz="2400" dirty="0" err="1">
                <a:latin typeface="Brill" panose="020F0602050406030203" pitchFamily="34" charset="0"/>
                <a:ea typeface="Brill" panose="020F0602050406030203" pitchFamily="34" charset="0"/>
              </a:rPr>
              <a:t>собрании</a:t>
            </a:r>
            <a:r>
              <a:rPr lang="uk-UA" sz="2400" dirty="0">
                <a:latin typeface="Brill" panose="020F0602050406030203" pitchFamily="34" charset="0"/>
                <a:ea typeface="Brill" panose="020F0602050406030203" pitchFamily="34" charset="0"/>
              </a:rPr>
              <a:t> </a:t>
            </a:r>
            <a:r>
              <a:rPr lang="en-GB" sz="2400" dirty="0">
                <a:latin typeface="Brill" panose="020F0602050406030203" pitchFamily="34" charset="0"/>
                <a:ea typeface="Brill" panose="020F0602050406030203" pitchFamily="34" charset="0"/>
              </a:rPr>
              <a:t>I], </a:t>
            </a:r>
            <a:r>
              <a:rPr lang="el-GR" sz="2400" dirty="0">
                <a:solidFill>
                  <a:srgbClr val="FF0000"/>
                </a:solidFill>
                <a:latin typeface="Brill" panose="020F0602050406030203" pitchFamily="34" charset="0"/>
                <a:ea typeface="Brill" panose="020F0602050406030203" pitchFamily="34" charset="0"/>
              </a:rPr>
              <a:t>μὴ ἔχουσα δὲ ὕστερόν τι ἢ ὄπισθεν μέρος</a:t>
            </a:r>
            <a:r>
              <a:rPr lang="el-GR" sz="2400" dirty="0">
                <a:latin typeface="Brill" panose="020F0602050406030203" pitchFamily="34" charset="0"/>
                <a:ea typeface="Brill" panose="020F0602050406030203" pitchFamily="34" charset="0"/>
              </a:rPr>
              <a:t>, ἀλλὰ πάντῃ κατὰ πρόσωπον τυγχάνει οὖσα ἐπιβεβηκότος ἐπ’ αὐτὴν καὶ ἐπικαθεσθέντος τοῦ ἀρρήτου κάλλους τῆς δόξης τοῦ φωτὸς τοῦ Χριστοῦ.</a:t>
            </a:r>
            <a:endParaRPr lang="en-GB" sz="2400" dirty="0">
              <a:latin typeface="Brill" panose="020F0602050406030203" pitchFamily="34" charset="0"/>
              <a:ea typeface="Brill" panose="020F0602050406030203" pitchFamily="34" charset="0"/>
            </a:endParaRPr>
          </a:p>
        </p:txBody>
      </p:sp>
      <p:sp>
        <p:nvSpPr>
          <p:cNvPr id="4" name="Объект 3"/>
          <p:cNvSpPr>
            <a:spLocks noGrp="1"/>
          </p:cNvSpPr>
          <p:nvPr>
            <p:ph sz="half" idx="2"/>
          </p:nvPr>
        </p:nvSpPr>
        <p:spPr>
          <a:xfrm>
            <a:off x="6139543" y="1426028"/>
            <a:ext cx="5954486" cy="5138058"/>
          </a:xfrm>
        </p:spPr>
        <p:txBody>
          <a:bodyPr>
            <a:noAutofit/>
          </a:bodyPr>
          <a:lstStyle/>
          <a:p>
            <a:pPr marL="0" indent="0">
              <a:buNone/>
            </a:pPr>
            <a:r>
              <a:rPr lang="ru-RU" sz="2400" dirty="0">
                <a:latin typeface="Brill" panose="020F0602050406030203" pitchFamily="34" charset="0"/>
                <a:ea typeface="Brill" panose="020F0602050406030203" pitchFamily="34" charset="0"/>
              </a:rPr>
              <a:t>Ибо душа, которую Дух удостоил причаститься света своего и осиял красотою неизреченной славы своей, уготовал ее в седалище и обитель себе, </a:t>
            </a:r>
            <a:r>
              <a:rPr lang="ru-RU" sz="2400" dirty="0">
                <a:solidFill>
                  <a:srgbClr val="FF0000"/>
                </a:solidFill>
                <a:latin typeface="Brill" panose="020F0602050406030203" pitchFamily="34" charset="0"/>
                <a:ea typeface="Brill" panose="020F0602050406030203" pitchFamily="34" charset="0"/>
              </a:rPr>
              <a:t>делается вся светом, вся — ликом, вся — оком</a:t>
            </a:r>
            <a:r>
              <a:rPr lang="ru-RU" sz="2400" dirty="0">
                <a:latin typeface="Brill" panose="020F0602050406030203" pitchFamily="34" charset="0"/>
                <a:ea typeface="Brill" panose="020F0602050406030203" pitchFamily="34" charset="0"/>
              </a:rPr>
              <a:t>; нет у нее ни одной части, не исполненной духовных очей света, то есть ничего омраченного, но вся она всецело соделана светом и духом, вся исполнена очей [и вся есть лик — добавлено в собрании Ι], </a:t>
            </a:r>
            <a:r>
              <a:rPr lang="ru-RU" sz="2400" dirty="0">
                <a:solidFill>
                  <a:srgbClr val="FF0000"/>
                </a:solidFill>
                <a:latin typeface="Brill" panose="020F0602050406030203" pitchFamily="34" charset="0"/>
                <a:ea typeface="Brill" panose="020F0602050406030203" pitchFamily="34" charset="0"/>
              </a:rPr>
              <a:t>не имея никакой последней или задней стороны</a:t>
            </a:r>
            <a:r>
              <a:rPr lang="ru-RU" sz="2400" dirty="0">
                <a:latin typeface="Brill" panose="020F0602050406030203" pitchFamily="34" charset="0"/>
                <a:ea typeface="Brill" panose="020F0602050406030203" pitchFamily="34" charset="0"/>
              </a:rPr>
              <a:t>, но отовсюду представляется ликом, потому что снизошла на нее и восседает неизреченная красота славы света Христова.</a:t>
            </a: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376821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434943" y="624109"/>
            <a:ext cx="4408714" cy="5874661"/>
          </a:xfrm>
        </p:spPr>
        <p:txBody>
          <a:bodyPr>
            <a:normAutofit/>
          </a:bodyPr>
          <a:lstStyle/>
          <a:p>
            <a:r>
              <a:rPr lang="ru-RU" sz="6600" dirty="0" smtClean="0">
                <a:solidFill>
                  <a:srgbClr val="FF0000"/>
                </a:solidFill>
                <a:latin typeface="Brill" panose="020F0602050406030203" pitchFamily="34" charset="0"/>
                <a:ea typeface="Brill" panose="020F0602050406030203" pitchFamily="34" charset="0"/>
              </a:rPr>
              <a:t>Спасибо </a:t>
            </a:r>
            <a:br>
              <a:rPr lang="ru-RU" sz="6600" dirty="0" smtClean="0">
                <a:solidFill>
                  <a:srgbClr val="FF0000"/>
                </a:solidFill>
                <a:latin typeface="Brill" panose="020F0602050406030203" pitchFamily="34" charset="0"/>
                <a:ea typeface="Brill" panose="020F0602050406030203" pitchFamily="34" charset="0"/>
              </a:rPr>
            </a:br>
            <a:r>
              <a:rPr lang="ru-RU" sz="6600" dirty="0" smtClean="0">
                <a:solidFill>
                  <a:srgbClr val="FF0000"/>
                </a:solidFill>
                <a:latin typeface="Brill" panose="020F0602050406030203" pitchFamily="34" charset="0"/>
                <a:ea typeface="Brill" panose="020F0602050406030203" pitchFamily="34" charset="0"/>
              </a:rPr>
              <a:t>за внимание!</a:t>
            </a:r>
            <a:endParaRPr lang="en-GB" sz="6600" dirty="0">
              <a:solidFill>
                <a:srgbClr val="FF0000"/>
              </a:solidFill>
              <a:latin typeface="Brill" panose="020F0602050406030203" pitchFamily="34" charset="0"/>
              <a:ea typeface="Brill" panose="020F0602050406030203" pitchFamily="34"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15" y="315459"/>
            <a:ext cx="5882037" cy="6542541"/>
          </a:xfrm>
        </p:spPr>
      </p:pic>
    </p:spTree>
    <p:extLst>
      <p:ext uri="{BB962C8B-B14F-4D97-AF65-F5344CB8AC3E}">
        <p14:creationId xmlns:p14="http://schemas.microsoft.com/office/powerpoint/2010/main" val="2318278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en-GB"/>
          </a:p>
        </p:txBody>
      </p:sp>
      <p:pic>
        <p:nvPicPr>
          <p:cNvPr id="7" name="Объект 6"/>
          <p:cNvPicPr>
            <a:picLocks noGrp="1" noChangeAspect="1"/>
          </p:cNvPicPr>
          <p:nvPr>
            <p:ph sz="half" idx="1"/>
          </p:nvPr>
        </p:nvPicPr>
        <p:blipFill>
          <a:blip r:embed="rId2"/>
          <a:stretch>
            <a:fillRect/>
          </a:stretch>
        </p:blipFill>
        <p:spPr>
          <a:xfrm>
            <a:off x="685800" y="77954"/>
            <a:ext cx="10707002" cy="3253075"/>
          </a:xfrm>
          <a:prstGeom prst="rect">
            <a:avLst/>
          </a:prstGeom>
        </p:spPr>
      </p:pic>
      <p:sp>
        <p:nvSpPr>
          <p:cNvPr id="6" name="Объект 5"/>
          <p:cNvSpPr>
            <a:spLocks noGrp="1"/>
          </p:cNvSpPr>
          <p:nvPr>
            <p:ph sz="half" idx="2"/>
          </p:nvPr>
        </p:nvSpPr>
        <p:spPr>
          <a:xfrm>
            <a:off x="685800" y="3648584"/>
            <a:ext cx="10983685" cy="2643359"/>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buNone/>
            </a:pPr>
            <a:r>
              <a:rPr lang="ru-RU" sz="2400" b="1" dirty="0">
                <a:latin typeface="Brill" panose="020F0602050406030203" pitchFamily="34" charset="0"/>
                <a:ea typeface="Brill" panose="020F0602050406030203" pitchFamily="34" charset="0"/>
              </a:rPr>
              <a:t>Я различаю двух людей: одного, кто появляется, и другого, кто скрывается под появившимся, т. е. невидимого; это человек внутренний. Итак, в нас есть внутренний человек, и мы в некотором смысле двойные и, сказать по правде, мы есть бытие внутреннее. «Я» — говорится о человеке внутреннем. То, что находится вне (меня), — это не лично «я», но это «мое». Рука — это не «я», но «я» — это разумное начало души. Рука же — часть человека. Поэтому тело — это (как бы) орудие человека, орудие души; словом «человек» обозначается душа как таковая</a:t>
            </a:r>
            <a:r>
              <a:rPr lang="ru-RU" sz="2400" b="1" dirty="0" smtClean="0">
                <a:latin typeface="Brill" panose="020F0602050406030203" pitchFamily="34" charset="0"/>
                <a:ea typeface="Brill" panose="020F0602050406030203" pitchFamily="34" charset="0"/>
              </a:rPr>
              <a:t>.</a:t>
            </a:r>
          </a:p>
          <a:p>
            <a:pPr marL="0" indent="0">
              <a:buNone/>
            </a:pPr>
            <a:r>
              <a:rPr lang="ru-RU" sz="2400" dirty="0" smtClean="0">
                <a:latin typeface="Brill" panose="020F0602050406030203" pitchFamily="34" charset="0"/>
                <a:ea typeface="Brill" panose="020F0602050406030203" pitchFamily="34" charset="0"/>
              </a:rPr>
              <a:t>Неизвестный автор круга Каппадокийцев, </a:t>
            </a:r>
            <a:r>
              <a:rPr lang="ru-RU" sz="2400" i="1" dirty="0" smtClean="0">
                <a:latin typeface="Brill" panose="020F0602050406030203" pitchFamily="34" charset="0"/>
                <a:ea typeface="Brill" panose="020F0602050406030203" pitchFamily="34" charset="0"/>
              </a:rPr>
              <a:t>О происхождении человека</a:t>
            </a:r>
            <a:r>
              <a:rPr lang="ru-RU" sz="2400" dirty="0" smtClean="0">
                <a:latin typeface="Brill" panose="020F0602050406030203" pitchFamily="34" charset="0"/>
                <a:ea typeface="Brill" panose="020F0602050406030203" pitchFamily="34" charset="0"/>
              </a:rPr>
              <a:t>, слово 1 (конец </a:t>
            </a:r>
            <a:r>
              <a:rPr lang="en-GB" sz="2400" dirty="0" smtClean="0">
                <a:latin typeface="Brill" panose="020F0602050406030203" pitchFamily="34" charset="0"/>
                <a:ea typeface="Brill" panose="020F0602050406030203" pitchFamily="34" charset="0"/>
              </a:rPr>
              <a:t>IV</a:t>
            </a:r>
            <a:r>
              <a:rPr lang="ru-RU" sz="2400" dirty="0" smtClean="0">
                <a:latin typeface="Brill" panose="020F0602050406030203" pitchFamily="34" charset="0"/>
                <a:ea typeface="Brill" panose="020F0602050406030203" pitchFamily="34" charset="0"/>
              </a:rPr>
              <a:t> в.).</a:t>
            </a: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265887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Brill" panose="020F0602050406030203" pitchFamily="34" charset="0"/>
                <a:ea typeface="Brill" panose="020F0602050406030203" pitchFamily="34" charset="0"/>
              </a:rPr>
              <a:t>«Я»</a:t>
            </a:r>
            <a:endParaRPr lang="en-GB" dirty="0">
              <a:latin typeface="Brill" panose="020F0602050406030203" pitchFamily="34" charset="0"/>
              <a:ea typeface="Brill" panose="020F0602050406030203" pitchFamily="34" charset="0"/>
            </a:endParaRPr>
          </a:p>
        </p:txBody>
      </p:sp>
      <p:sp>
        <p:nvSpPr>
          <p:cNvPr id="3" name="Объект 2"/>
          <p:cNvSpPr>
            <a:spLocks noGrp="1"/>
          </p:cNvSpPr>
          <p:nvPr>
            <p:ph sz="half" idx="1"/>
          </p:nvPr>
        </p:nvSpPr>
        <p:spPr/>
        <p:txBody>
          <a:bodyPr>
            <a:normAutofit lnSpcReduction="10000"/>
          </a:bodyPr>
          <a:lstStyle/>
          <a:p>
            <a:pPr marL="0" indent="0">
              <a:buNone/>
            </a:pPr>
            <a:r>
              <a:rPr lang="ru-RU" sz="2800" b="1" dirty="0" smtClean="0">
                <a:latin typeface="Brill" panose="020F0602050406030203" pitchFamily="34" charset="0"/>
                <a:ea typeface="Brill" panose="020F0602050406030203" pitchFamily="34" charset="0"/>
              </a:rPr>
              <a:t>Паракомплектность:</a:t>
            </a:r>
          </a:p>
          <a:p>
            <a:endParaRPr lang="ru-RU" sz="2800" dirty="0">
              <a:latin typeface="Brill" panose="020F0602050406030203" pitchFamily="34" charset="0"/>
              <a:ea typeface="Brill" panose="020F0602050406030203" pitchFamily="34" charset="0"/>
            </a:endParaRPr>
          </a:p>
          <a:p>
            <a:pPr marL="0" indent="0">
              <a:buNone/>
            </a:pPr>
            <a:r>
              <a:rPr lang="ru-RU" sz="2800" dirty="0" smtClean="0">
                <a:latin typeface="Brill" panose="020F0602050406030203" pitchFamily="34" charset="0"/>
                <a:ea typeface="Brill" panose="020F0602050406030203" pitchFamily="34" charset="0"/>
              </a:rPr>
              <a:t>«Я» отличается от любого «моё»: «Я» есть таким образом, что не является никаким объектом, хотя чем-то же оно является….</a:t>
            </a:r>
            <a:endParaRPr lang="en-GB" sz="2800" dirty="0">
              <a:latin typeface="Brill" panose="020F0602050406030203" pitchFamily="34" charset="0"/>
              <a:ea typeface="Brill" panose="020F0602050406030203" pitchFamily="34" charset="0"/>
            </a:endParaRPr>
          </a:p>
        </p:txBody>
      </p:sp>
      <p:sp>
        <p:nvSpPr>
          <p:cNvPr id="4" name="Объект 3"/>
          <p:cNvSpPr>
            <a:spLocks noGrp="1"/>
          </p:cNvSpPr>
          <p:nvPr>
            <p:ph sz="half" idx="2"/>
          </p:nvPr>
        </p:nvSpPr>
        <p:spPr/>
        <p:txBody>
          <a:bodyPr>
            <a:normAutofit lnSpcReduction="10000"/>
          </a:bodyPr>
          <a:lstStyle/>
          <a:p>
            <a:pPr marL="0" indent="0">
              <a:buNone/>
            </a:pPr>
            <a:r>
              <a:rPr lang="ru-RU" sz="2800" b="1" dirty="0" smtClean="0">
                <a:latin typeface="Brill" panose="020F0602050406030203" pitchFamily="34" charset="0"/>
                <a:ea typeface="Brill" panose="020F0602050406030203" pitchFamily="34" charset="0"/>
              </a:rPr>
              <a:t>Параконсистентность:</a:t>
            </a:r>
          </a:p>
          <a:p>
            <a:pPr marL="0" indent="0">
              <a:buNone/>
            </a:pPr>
            <a:endParaRPr lang="ru-RU" sz="2800" dirty="0">
              <a:latin typeface="Brill" panose="020F0602050406030203" pitchFamily="34" charset="0"/>
              <a:ea typeface="Brill" panose="020F0602050406030203" pitchFamily="34" charset="0"/>
            </a:endParaRPr>
          </a:p>
          <a:p>
            <a:pPr marL="0" indent="0">
              <a:buNone/>
            </a:pPr>
            <a:r>
              <a:rPr lang="ru-RU" sz="2800" dirty="0" smtClean="0">
                <a:latin typeface="Brill" panose="020F0602050406030203" pitchFamily="34" charset="0"/>
                <a:ea typeface="Brill" panose="020F0602050406030203" pitchFamily="34" charset="0"/>
              </a:rPr>
              <a:t>«Я» -- </a:t>
            </a:r>
            <a:r>
              <a:rPr lang="ru-RU" sz="2800" dirty="0" err="1" smtClean="0">
                <a:latin typeface="Brill" panose="020F0602050406030203" pitchFamily="34" charset="0"/>
                <a:ea typeface="Brill" panose="020F0602050406030203" pitchFamily="34" charset="0"/>
              </a:rPr>
              <a:t>тварное</a:t>
            </a:r>
            <a:r>
              <a:rPr lang="ru-RU" sz="2800" dirty="0" smtClean="0">
                <a:latin typeface="Brill" panose="020F0602050406030203" pitchFamily="34" charset="0"/>
                <a:ea typeface="Brill" panose="020F0602050406030203" pitchFamily="34" charset="0"/>
              </a:rPr>
              <a:t> существо, но «Я» – «частица божества», то есть нетварный Бог.</a:t>
            </a:r>
          </a:p>
          <a:p>
            <a:pPr marL="0" indent="0">
              <a:buNone/>
            </a:pPr>
            <a:r>
              <a:rPr lang="ru-RU" sz="2000" dirty="0" smtClean="0">
                <a:latin typeface="Brill" panose="020F0602050406030203" pitchFamily="34" charset="0"/>
                <a:ea typeface="Brill" panose="020F0602050406030203" pitchFamily="34" charset="0"/>
              </a:rPr>
              <a:t>(В восточной патристике «образ Божий» и т.п. понимается как реальное присутствие Бога в центре человеческого существа).</a:t>
            </a:r>
            <a:endParaRPr lang="en-GB" sz="20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229069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tx1">
                    <a:lumMod val="75000"/>
                    <a:lumOff val="25000"/>
                  </a:schemeClr>
                </a:solidFill>
                <a:latin typeface="Brill" panose="020F0602050406030203" pitchFamily="34" charset="0"/>
                <a:ea typeface="Brill" panose="020F0602050406030203" pitchFamily="34" charset="0"/>
                <a:cs typeface="+mn-cs"/>
              </a:rPr>
              <a:t>Паракомплектность:</a:t>
            </a:r>
            <a:r>
              <a:rPr lang="ru-RU" sz="2800" dirty="0">
                <a:solidFill>
                  <a:schemeClr val="tx1">
                    <a:lumMod val="75000"/>
                    <a:lumOff val="25000"/>
                  </a:schemeClr>
                </a:solidFill>
                <a:latin typeface="Brill" panose="020F0602050406030203" pitchFamily="34" charset="0"/>
                <a:ea typeface="Brill" panose="020F0602050406030203" pitchFamily="34" charset="0"/>
                <a:cs typeface="+mn-cs"/>
              </a:rPr>
              <a:t> </a:t>
            </a:r>
            <a:r>
              <a:rPr lang="ru-RU" sz="2800" dirty="0" smtClean="0">
                <a:solidFill>
                  <a:schemeClr val="tx1">
                    <a:lumMod val="75000"/>
                    <a:lumOff val="25000"/>
                  </a:schemeClr>
                </a:solidFill>
                <a:latin typeface="Brill" panose="020F0602050406030203" pitchFamily="34" charset="0"/>
                <a:ea typeface="Brill" panose="020F0602050406030203" pitchFamily="34" charset="0"/>
                <a:cs typeface="+mn-cs"/>
              </a:rPr>
              <a:t>«Я» как граница человека и м</a:t>
            </a:r>
            <a:r>
              <a:rPr lang="en-GB" sz="2800" dirty="0" err="1" smtClean="0">
                <a:solidFill>
                  <a:schemeClr val="tx1">
                    <a:lumMod val="75000"/>
                    <a:lumOff val="25000"/>
                  </a:schemeClr>
                </a:solidFill>
                <a:latin typeface="Brill" panose="020F0602050406030203" pitchFamily="34" charset="0"/>
                <a:ea typeface="Brill" panose="020F0602050406030203" pitchFamily="34" charset="0"/>
                <a:cs typeface="+mn-cs"/>
              </a:rPr>
              <a:t>i</a:t>
            </a:r>
            <a:r>
              <a:rPr lang="ru-RU" sz="2800" dirty="0" err="1" smtClean="0">
                <a:solidFill>
                  <a:schemeClr val="tx1">
                    <a:lumMod val="75000"/>
                    <a:lumOff val="25000"/>
                  </a:schemeClr>
                </a:solidFill>
                <a:latin typeface="Brill" panose="020F0602050406030203" pitchFamily="34" charset="0"/>
                <a:ea typeface="Brill" panose="020F0602050406030203" pitchFamily="34" charset="0"/>
                <a:cs typeface="+mn-cs"/>
              </a:rPr>
              <a:t>ра</a:t>
            </a:r>
            <a:r>
              <a:rPr lang="ru-RU" sz="2800" dirty="0" smtClean="0">
                <a:solidFill>
                  <a:schemeClr val="tx1">
                    <a:lumMod val="75000"/>
                    <a:lumOff val="25000"/>
                  </a:schemeClr>
                </a:solidFill>
                <a:latin typeface="Brill" panose="020F0602050406030203" pitchFamily="34" charset="0"/>
                <a:ea typeface="Brill" panose="020F0602050406030203" pitchFamily="34" charset="0"/>
                <a:cs typeface="+mn-cs"/>
              </a:rPr>
              <a:t>.</a:t>
            </a:r>
            <a:br>
              <a:rPr lang="ru-RU" sz="2800" dirty="0" smtClean="0">
                <a:solidFill>
                  <a:schemeClr val="tx1">
                    <a:lumMod val="75000"/>
                    <a:lumOff val="25000"/>
                  </a:schemeClr>
                </a:solidFill>
                <a:latin typeface="Brill" panose="020F0602050406030203" pitchFamily="34" charset="0"/>
                <a:ea typeface="Brill" panose="020F0602050406030203" pitchFamily="34" charset="0"/>
                <a:cs typeface="+mn-cs"/>
              </a:rPr>
            </a:br>
            <a:r>
              <a:rPr lang="ru-RU" sz="2800" i="1" dirty="0" smtClean="0">
                <a:solidFill>
                  <a:schemeClr val="tx1">
                    <a:lumMod val="75000"/>
                    <a:lumOff val="25000"/>
                  </a:schemeClr>
                </a:solidFill>
                <a:latin typeface="Brill" panose="020F0602050406030203" pitchFamily="34" charset="0"/>
                <a:ea typeface="Brill" panose="020F0602050406030203" pitchFamily="34" charset="0"/>
                <a:cs typeface="+mn-cs"/>
              </a:rPr>
              <a:t>Собеседование </a:t>
            </a:r>
            <a:r>
              <a:rPr lang="ru-RU" sz="2800" i="1" dirty="0">
                <a:solidFill>
                  <a:schemeClr val="tx1">
                    <a:lumMod val="75000"/>
                    <a:lumOff val="25000"/>
                  </a:schemeClr>
                </a:solidFill>
                <a:latin typeface="Brill" panose="020F0602050406030203" pitchFamily="34" charset="0"/>
                <a:ea typeface="Brill" panose="020F0602050406030203" pitchFamily="34" charset="0"/>
                <a:cs typeface="+mn-cs"/>
              </a:rPr>
              <a:t>12 отшельников </a:t>
            </a:r>
            <a:r>
              <a:rPr lang="ru-RU" sz="2800" dirty="0">
                <a:solidFill>
                  <a:schemeClr val="tx1">
                    <a:lumMod val="75000"/>
                    <a:lumOff val="25000"/>
                  </a:schemeClr>
                </a:solidFill>
                <a:latin typeface="Brill" panose="020F0602050406030203" pitchFamily="34" charset="0"/>
                <a:ea typeface="Brill" panose="020F0602050406030203" pitchFamily="34" charset="0"/>
                <a:cs typeface="+mn-cs"/>
              </a:rPr>
              <a:t>(Египет, </a:t>
            </a:r>
            <a:r>
              <a:rPr lang="en-GB" sz="2800" dirty="0">
                <a:solidFill>
                  <a:schemeClr val="tx1">
                    <a:lumMod val="75000"/>
                    <a:lumOff val="25000"/>
                  </a:schemeClr>
                </a:solidFill>
                <a:latin typeface="Brill" panose="020F0602050406030203" pitchFamily="34" charset="0"/>
                <a:ea typeface="Brill" panose="020F0602050406030203" pitchFamily="34" charset="0"/>
                <a:cs typeface="+mn-cs"/>
              </a:rPr>
              <a:t>IV-V </a:t>
            </a:r>
            <a:r>
              <a:rPr lang="ru-RU" sz="2800" dirty="0">
                <a:solidFill>
                  <a:schemeClr val="tx1">
                    <a:lumMod val="75000"/>
                    <a:lumOff val="25000"/>
                  </a:schemeClr>
                </a:solidFill>
                <a:latin typeface="Brill" panose="020F0602050406030203" pitchFamily="34" charset="0"/>
                <a:ea typeface="Brill" panose="020F0602050406030203" pitchFamily="34" charset="0"/>
                <a:cs typeface="+mn-cs"/>
              </a:rPr>
              <a:t>вв.)</a:t>
            </a:r>
            <a:endParaRPr lang="en-GB" sz="2800" dirty="0">
              <a:solidFill>
                <a:schemeClr val="tx1">
                  <a:lumMod val="75000"/>
                  <a:lumOff val="25000"/>
                </a:schemeClr>
              </a:solidFill>
              <a:latin typeface="Brill" panose="020F0602050406030203" pitchFamily="34" charset="0"/>
              <a:ea typeface="Brill" panose="020F0602050406030203" pitchFamily="34" charset="0"/>
              <a:cs typeface="+mn-cs"/>
            </a:endParaRPr>
          </a:p>
        </p:txBody>
      </p:sp>
      <p:sp>
        <p:nvSpPr>
          <p:cNvPr id="3" name="Объект 2"/>
          <p:cNvSpPr>
            <a:spLocks noGrp="1"/>
          </p:cNvSpPr>
          <p:nvPr>
            <p:ph sz="half" idx="1"/>
          </p:nvPr>
        </p:nvSpPr>
        <p:spPr>
          <a:xfrm>
            <a:off x="359229" y="2133600"/>
            <a:ext cx="5889171" cy="3777622"/>
          </a:xfrm>
        </p:spPr>
        <p:txBody>
          <a:bodyPr>
            <a:noAutofit/>
          </a:bodyPr>
          <a:lstStyle/>
          <a:p>
            <a:pPr marL="0" indent="0">
              <a:buNone/>
            </a:pPr>
            <a:r>
              <a:rPr lang="el-GR" sz="2800" dirty="0">
                <a:latin typeface="Brill" panose="020F0602050406030203" pitchFamily="34" charset="0"/>
                <a:ea typeface="Brill" panose="020F0602050406030203" pitchFamily="34" charset="0"/>
              </a:rPr>
              <a:t>...0ὕτω δὲ ἔχω τὰς πονηρὰς ἐπιθυμίας ὡς ὄφεις καὶ γεννήματα τῶν ἐχιδνῶν. Ὅταν δὲ αἰσθάνωμαι ἐν τῇ καρδίᾳ μου φυομένας ταύτας, προσέχω αὐταῖς μετὰ ἀπειλῆς καὶ ξηραίνω αὐτάς· καὶ οὐκ ἐπαυσάμην ποτὲ ὀργιζόμενος </a:t>
            </a:r>
            <a:r>
              <a:rPr lang="el-GR" sz="2800" dirty="0">
                <a:solidFill>
                  <a:srgbClr val="FF0000"/>
                </a:solidFill>
                <a:latin typeface="Brill" panose="020F0602050406030203" pitchFamily="34" charset="0"/>
                <a:ea typeface="Brill" panose="020F0602050406030203" pitchFamily="34" charset="0"/>
              </a:rPr>
              <a:t>τῷ σώματί μου καὶ τῇ ψυχῇ</a:t>
            </a:r>
            <a:r>
              <a:rPr lang="el-GR" sz="2800" dirty="0">
                <a:latin typeface="Brill" panose="020F0602050406030203" pitchFamily="34" charset="0"/>
                <a:ea typeface="Brill" panose="020F0602050406030203" pitchFamily="34" charset="0"/>
              </a:rPr>
              <a:t>, ἵνα μηδὲν φαῦλον ποιήσωσιν.</a:t>
            </a:r>
            <a:endParaRPr lang="en-GB" sz="2800" dirty="0">
              <a:latin typeface="Brill" panose="020F0602050406030203" pitchFamily="34" charset="0"/>
              <a:ea typeface="Brill" panose="020F0602050406030203" pitchFamily="34" charset="0"/>
            </a:endParaRPr>
          </a:p>
        </p:txBody>
      </p:sp>
      <p:sp>
        <p:nvSpPr>
          <p:cNvPr id="4" name="Объект 3"/>
          <p:cNvSpPr>
            <a:spLocks noGrp="1"/>
          </p:cNvSpPr>
          <p:nvPr>
            <p:ph sz="half" idx="2"/>
          </p:nvPr>
        </p:nvSpPr>
        <p:spPr>
          <a:xfrm>
            <a:off x="6248400" y="2126222"/>
            <a:ext cx="5856513" cy="3777622"/>
          </a:xfrm>
        </p:spPr>
        <p:txBody>
          <a:bodyPr>
            <a:noAutofit/>
          </a:bodyPr>
          <a:lstStyle/>
          <a:p>
            <a:pPr marL="0" indent="0">
              <a:buNone/>
            </a:pPr>
            <a:r>
              <a:rPr lang="ru-RU" sz="2800" dirty="0">
                <a:latin typeface="Brill" panose="020F0602050406030203" pitchFamily="34" charset="0"/>
                <a:ea typeface="Brill" panose="020F0602050406030203" pitchFamily="34" charset="0"/>
              </a:rPr>
              <a:t>…так я считаю лукавые вожделения </a:t>
            </a:r>
            <a:r>
              <a:rPr lang="ru-RU" sz="2800" i="1" dirty="0">
                <a:latin typeface="Brill" panose="020F0602050406030203" pitchFamily="34" charset="0"/>
                <a:ea typeface="Brill" panose="020F0602050406030203" pitchFamily="34" charset="0"/>
              </a:rPr>
              <a:t>змиями и порождениями </a:t>
            </a:r>
            <a:r>
              <a:rPr lang="ru-RU" sz="2800" i="1" dirty="0" err="1">
                <a:latin typeface="Brill" panose="020F0602050406030203" pitchFamily="34" charset="0"/>
                <a:ea typeface="Brill" panose="020F0602050406030203" pitchFamily="34" charset="0"/>
              </a:rPr>
              <a:t>ехидновыми</a:t>
            </a:r>
            <a:r>
              <a:rPr lang="ru-RU" sz="2800" i="1" dirty="0">
                <a:latin typeface="Brill" panose="020F0602050406030203" pitchFamily="34" charset="0"/>
                <a:ea typeface="Brill" panose="020F0602050406030203" pitchFamily="34" charset="0"/>
              </a:rPr>
              <a:t> </a:t>
            </a:r>
            <a:r>
              <a:rPr lang="ru-RU" sz="2800" dirty="0">
                <a:latin typeface="Brill" panose="020F0602050406030203" pitchFamily="34" charset="0"/>
                <a:ea typeface="Brill" panose="020F0602050406030203" pitchFamily="34" charset="0"/>
              </a:rPr>
              <a:t>(Мф. 23:33). Когда же я почувствую в сердце моем, что они зарождаются, я внимаю им угрожающе и иссушаю их. И я никогда не перестаю гневаться </a:t>
            </a:r>
            <a:r>
              <a:rPr lang="ru-RU" sz="2800" dirty="0">
                <a:solidFill>
                  <a:srgbClr val="FF0000"/>
                </a:solidFill>
                <a:latin typeface="Brill" panose="020F0602050406030203" pitchFamily="34" charset="0"/>
                <a:ea typeface="Brill" panose="020F0602050406030203" pitchFamily="34" charset="0"/>
              </a:rPr>
              <a:t>на тело мое и душу</a:t>
            </a:r>
            <a:r>
              <a:rPr lang="ru-RU" sz="2800" dirty="0">
                <a:latin typeface="Brill" panose="020F0602050406030203" pitchFamily="34" charset="0"/>
                <a:ea typeface="Brill" panose="020F0602050406030203" pitchFamily="34" charset="0"/>
              </a:rPr>
              <a:t>, чтобы не сделали они чего-либо худого.</a:t>
            </a:r>
            <a:endParaRPr lang="en-GB" sz="28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420127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99" y="108858"/>
            <a:ext cx="4500961" cy="6607628"/>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105807" y="587828"/>
            <a:ext cx="6955564" cy="5453743"/>
          </a:xfrm>
          <a:prstGeom prst="rect">
            <a:avLst/>
          </a:prstGeom>
          <a:noFill/>
          <a:ln>
            <a:noFill/>
          </a:ln>
        </p:spPr>
      </p:pic>
    </p:spTree>
    <p:extLst>
      <p:ext uri="{BB962C8B-B14F-4D97-AF65-F5344CB8AC3E}">
        <p14:creationId xmlns:p14="http://schemas.microsoft.com/office/powerpoint/2010/main" val="543544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300"/>
            <a:ext cx="6408620" cy="4475471"/>
          </a:xfrm>
          <a:prstGeom prst="rect">
            <a:avLst/>
          </a:prstGeom>
        </p:spPr>
      </p:pic>
      <p:sp>
        <p:nvSpPr>
          <p:cNvPr id="3" name="Прямоугольник 2"/>
          <p:cNvSpPr/>
          <p:nvPr/>
        </p:nvSpPr>
        <p:spPr>
          <a:xfrm>
            <a:off x="5987144" y="632956"/>
            <a:ext cx="6096000" cy="6247864"/>
          </a:xfrm>
          <a:prstGeom prst="rect">
            <a:avLst/>
          </a:prstGeom>
        </p:spPr>
        <p:txBody>
          <a:bodyPr wrap="square">
            <a:spAutoFit/>
          </a:bodyPr>
          <a:lstStyle/>
          <a:p>
            <a:r>
              <a:rPr lang="en-GB" dirty="0" smtClean="0">
                <a:latin typeface="Brill" panose="020F0602050406030203" pitchFamily="34" charset="0"/>
                <a:ea typeface="Brill" panose="020F0602050406030203" pitchFamily="34" charset="0"/>
              </a:rPr>
              <a:t>Wittgenstein, </a:t>
            </a:r>
            <a:r>
              <a:rPr lang="en-GB" i="1" dirty="0" err="1" smtClean="0">
                <a:latin typeface="Brill" panose="020F0602050406030203" pitchFamily="34" charset="0"/>
                <a:ea typeface="Brill" panose="020F0602050406030203" pitchFamily="34" charset="0"/>
              </a:rPr>
              <a:t>Tractatus</a:t>
            </a:r>
            <a:r>
              <a:rPr lang="en-GB" i="1" dirty="0" smtClean="0">
                <a:latin typeface="Brill" panose="020F0602050406030203" pitchFamily="34" charset="0"/>
                <a:ea typeface="Brill" panose="020F0602050406030203" pitchFamily="34" charset="0"/>
              </a:rPr>
              <a:t> </a:t>
            </a:r>
            <a:r>
              <a:rPr lang="en-GB" dirty="0" smtClean="0">
                <a:latin typeface="Brill" panose="020F0602050406030203" pitchFamily="34" charset="0"/>
                <a:ea typeface="Brill" panose="020F0602050406030203" pitchFamily="34" charset="0"/>
              </a:rPr>
              <a:t>5.641:</a:t>
            </a:r>
            <a:endParaRPr lang="ru-RU" dirty="0" smtClean="0">
              <a:latin typeface="Brill" panose="020F0602050406030203" pitchFamily="34" charset="0"/>
              <a:ea typeface="Brill" panose="020F0602050406030203" pitchFamily="34" charset="0"/>
            </a:endParaRPr>
          </a:p>
          <a:p>
            <a:endParaRPr lang="ru-RU" dirty="0">
              <a:latin typeface="Brill" panose="020F0602050406030203" pitchFamily="34" charset="0"/>
              <a:ea typeface="Brill" panose="020F0602050406030203" pitchFamily="34" charset="0"/>
            </a:endParaRPr>
          </a:p>
          <a:p>
            <a:r>
              <a:rPr lang="de-DE" sz="2800" dirty="0" smtClean="0">
                <a:latin typeface="Brill" panose="020F0602050406030203" pitchFamily="34" charset="0"/>
                <a:ea typeface="Brill" panose="020F0602050406030203" pitchFamily="34" charset="0"/>
              </a:rPr>
              <a:t>Das philosophische Ich ist nicht Mensch, nicht der menschliche Körper, oder die menschliche Seele, von der die Psychologie handelt, sondern das metaphysische Subjekt, </a:t>
            </a:r>
            <a:r>
              <a:rPr lang="de-DE" sz="2800" dirty="0" smtClean="0">
                <a:solidFill>
                  <a:srgbClr val="FF0000"/>
                </a:solidFill>
                <a:latin typeface="Brill" panose="020F0602050406030203" pitchFamily="34" charset="0"/>
                <a:ea typeface="Brill" panose="020F0602050406030203" pitchFamily="34" charset="0"/>
              </a:rPr>
              <a:t>die Grenze — nicht ein Teil </a:t>
            </a:r>
            <a:r>
              <a:rPr lang="de-DE" sz="2800" dirty="0" smtClean="0">
                <a:latin typeface="Brill" panose="020F0602050406030203" pitchFamily="34" charset="0"/>
                <a:ea typeface="Brill" panose="020F0602050406030203" pitchFamily="34" charset="0"/>
              </a:rPr>
              <a:t>— der Welt.</a:t>
            </a:r>
          </a:p>
          <a:p>
            <a:endParaRPr lang="de-DE" sz="2800" dirty="0">
              <a:latin typeface="Brill" panose="020F0602050406030203" pitchFamily="34" charset="0"/>
              <a:ea typeface="Brill" panose="020F0602050406030203" pitchFamily="34" charset="0"/>
            </a:endParaRPr>
          </a:p>
          <a:p>
            <a:r>
              <a:rPr lang="ru-RU" sz="2800" dirty="0">
                <a:latin typeface="Brill" panose="020F0602050406030203" pitchFamily="34" charset="0"/>
                <a:ea typeface="Brill" panose="020F0602050406030203" pitchFamily="34" charset="0"/>
              </a:rPr>
              <a:t>Философское «Я» не является ни человеческим существом, ни человеческим телом или человеческой душой, которой занимается психология, но является метафизическим субъектом, </a:t>
            </a:r>
            <a:r>
              <a:rPr lang="ru-RU" sz="2800" dirty="0">
                <a:solidFill>
                  <a:srgbClr val="FF0000"/>
                </a:solidFill>
                <a:latin typeface="Brill" panose="020F0602050406030203" pitchFamily="34" charset="0"/>
                <a:ea typeface="Brill" panose="020F0602050406030203" pitchFamily="34" charset="0"/>
              </a:rPr>
              <a:t>границей — но не частью </a:t>
            </a:r>
            <a:r>
              <a:rPr lang="ru-RU" sz="2800" dirty="0">
                <a:latin typeface="Brill" panose="020F0602050406030203" pitchFamily="34" charset="0"/>
                <a:ea typeface="Brill" panose="020F0602050406030203" pitchFamily="34" charset="0"/>
              </a:rPr>
              <a:t>— мира</a:t>
            </a:r>
            <a:r>
              <a:rPr lang="ru-RU" sz="2400" dirty="0">
                <a:latin typeface="Brill" panose="020F0602050406030203" pitchFamily="34" charset="0"/>
                <a:ea typeface="Brill" panose="020F0602050406030203" pitchFamily="34" charset="0"/>
              </a:rPr>
              <a:t>.</a:t>
            </a:r>
            <a:endParaRPr lang="en-GB" sz="2400" dirty="0">
              <a:latin typeface="Brill" panose="020F0602050406030203" pitchFamily="34" charset="0"/>
              <a:ea typeface="Brill" panose="020F0602050406030203" pitchFamily="34" charset="0"/>
            </a:endParaRPr>
          </a:p>
        </p:txBody>
      </p:sp>
      <p:sp>
        <p:nvSpPr>
          <p:cNvPr id="4" name="Прямоугольник 3"/>
          <p:cNvSpPr/>
          <p:nvPr/>
        </p:nvSpPr>
        <p:spPr>
          <a:xfrm>
            <a:off x="793124" y="4711005"/>
            <a:ext cx="4822371" cy="1938992"/>
          </a:xfrm>
          <a:prstGeom prst="rect">
            <a:avLst/>
          </a:prstGeom>
        </p:spPr>
        <p:txBody>
          <a:bodyPr wrap="square">
            <a:spAutoFit/>
          </a:bodyPr>
          <a:lstStyle/>
          <a:p>
            <a:r>
              <a:rPr lang="ru-RU" sz="2400" dirty="0" smtClean="0">
                <a:latin typeface="Brill" panose="020F0602050406030203" pitchFamily="34" charset="0"/>
                <a:ea typeface="Brill" panose="020F0602050406030203" pitchFamily="34" charset="0"/>
              </a:rPr>
              <a:t>Пример паракомплектной («не существующей») границы между двумя открытыми множествами – «настоящее» как граница между «прошлым» и «будущим».</a:t>
            </a:r>
            <a:endParaRPr lang="en-GB" sz="2400" dirty="0">
              <a:latin typeface="Brill" panose="020F0602050406030203" pitchFamily="34" charset="0"/>
              <a:ea typeface="Brill" panose="020F0602050406030203" pitchFamily="34" charset="0"/>
            </a:endParaRPr>
          </a:p>
        </p:txBody>
      </p:sp>
    </p:spTree>
    <p:extLst>
      <p:ext uri="{BB962C8B-B14F-4D97-AF65-F5344CB8AC3E}">
        <p14:creationId xmlns:p14="http://schemas.microsoft.com/office/powerpoint/2010/main" val="33791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972" y="624110"/>
            <a:ext cx="11025640" cy="1280890"/>
          </a:xfrm>
        </p:spPr>
        <p:txBody>
          <a:bodyPr>
            <a:normAutofit/>
          </a:bodyPr>
          <a:lstStyle/>
          <a:p>
            <a:r>
              <a:rPr lang="ru-RU" sz="2800" dirty="0" smtClean="0">
                <a:latin typeface="Brill" panose="020F0602050406030203" pitchFamily="34" charset="0"/>
                <a:ea typeface="Brill" panose="020F0602050406030203" pitchFamily="34" charset="0"/>
              </a:rPr>
              <a:t>Параконсистентность: «Я» отлично от Бога, но Бог.</a:t>
            </a:r>
            <a:br>
              <a:rPr lang="ru-RU" sz="2800" dirty="0" smtClean="0">
                <a:latin typeface="Brill" panose="020F0602050406030203" pitchFamily="34" charset="0"/>
                <a:ea typeface="Brill" panose="020F0602050406030203" pitchFamily="34" charset="0"/>
              </a:rPr>
            </a:br>
            <a:r>
              <a:rPr lang="ru-RU" sz="2800" dirty="0" smtClean="0">
                <a:latin typeface="Brill" panose="020F0602050406030203" pitchFamily="34" charset="0"/>
                <a:ea typeface="Brill" panose="020F0602050406030203" pitchFamily="34" charset="0"/>
              </a:rPr>
              <a:t>Юстин Философ, </a:t>
            </a:r>
            <a:r>
              <a:rPr lang="ru-RU" sz="2800" i="1" dirty="0" smtClean="0">
                <a:latin typeface="Brill" panose="020F0602050406030203" pitchFamily="34" charset="0"/>
                <a:ea typeface="Brill" panose="020F0602050406030203" pitchFamily="34" charset="0"/>
              </a:rPr>
              <a:t>Диалог с Трифоном иудеем </a:t>
            </a:r>
            <a:r>
              <a:rPr lang="ru-RU" sz="2800" dirty="0" smtClean="0">
                <a:latin typeface="Brill" panose="020F0602050406030203" pitchFamily="34" charset="0"/>
                <a:ea typeface="Brill" panose="020F0602050406030203" pitchFamily="34" charset="0"/>
              </a:rPr>
              <a:t>(</a:t>
            </a:r>
            <a:r>
              <a:rPr lang="ru-RU" sz="2800" dirty="0" err="1" smtClean="0">
                <a:latin typeface="Brill" panose="020F0602050406030203" pitchFamily="34" charset="0"/>
                <a:ea typeface="Brill" panose="020F0602050406030203" pitchFamily="34" charset="0"/>
              </a:rPr>
              <a:t>ок</a:t>
            </a:r>
            <a:r>
              <a:rPr lang="ru-RU" sz="2800" dirty="0" smtClean="0">
                <a:latin typeface="Brill" panose="020F0602050406030203" pitchFamily="34" charset="0"/>
                <a:ea typeface="Brill" panose="020F0602050406030203" pitchFamily="34" charset="0"/>
              </a:rPr>
              <a:t>. 155-160)</a:t>
            </a:r>
            <a:endParaRPr lang="en-GB" sz="2800" dirty="0">
              <a:latin typeface="Brill" panose="020F0602050406030203" pitchFamily="34" charset="0"/>
              <a:ea typeface="Brill" panose="020F0602050406030203" pitchFamily="34" charset="0"/>
            </a:endParaRPr>
          </a:p>
        </p:txBody>
      </p:sp>
      <p:sp>
        <p:nvSpPr>
          <p:cNvPr id="3" name="Текст 2"/>
          <p:cNvSpPr>
            <a:spLocks noGrp="1"/>
          </p:cNvSpPr>
          <p:nvPr>
            <p:ph type="body" idx="1"/>
          </p:nvPr>
        </p:nvSpPr>
        <p:spPr/>
        <p:txBody>
          <a:bodyPr/>
          <a:lstStyle/>
          <a:p>
            <a:endParaRPr lang="en-GB"/>
          </a:p>
        </p:txBody>
      </p:sp>
      <p:sp>
        <p:nvSpPr>
          <p:cNvPr id="4" name="Объект 3"/>
          <p:cNvSpPr>
            <a:spLocks noGrp="1"/>
          </p:cNvSpPr>
          <p:nvPr>
            <p:ph sz="half" idx="2"/>
          </p:nvPr>
        </p:nvSpPr>
        <p:spPr>
          <a:xfrm>
            <a:off x="309201" y="1969475"/>
            <a:ext cx="5260341" cy="3354060"/>
          </a:xfrm>
        </p:spPr>
        <p:txBody>
          <a:bodyPr>
            <a:noAutofit/>
          </a:bodyPr>
          <a:lstStyle/>
          <a:p>
            <a:pPr marL="0" indent="0">
              <a:buNone/>
            </a:pPr>
            <a:r>
              <a:rPr lang="el-GR" sz="3200" dirty="0">
                <a:solidFill>
                  <a:schemeClr val="tx1">
                    <a:lumMod val="85000"/>
                    <a:lumOff val="15000"/>
                  </a:schemeClr>
                </a:solidFill>
                <a:latin typeface="Brill" panose="020F0602050406030203" pitchFamily="34" charset="0"/>
                <a:ea typeface="Brill" panose="020F0602050406030203" pitchFamily="34" charset="0"/>
                <a:cs typeface="+mj-cs"/>
              </a:rPr>
              <a:t>–  Τίς οὖν ἡμῖν, ἔλεγε, συγγένεια πρὸς τὸν θεόν ἐστιν; ἢ καὶ ἡ ψυχὴ θεία καὶ ἀθάνατός ἐστι </a:t>
            </a:r>
            <a:r>
              <a:rPr lang="el-GR" sz="3200" dirty="0">
                <a:solidFill>
                  <a:srgbClr val="FF0000"/>
                </a:solidFill>
                <a:latin typeface="Brill" panose="020F0602050406030203" pitchFamily="34" charset="0"/>
                <a:ea typeface="Brill" panose="020F0602050406030203" pitchFamily="34" charset="0"/>
                <a:cs typeface="+mj-cs"/>
              </a:rPr>
              <a:t>καὶ αὐτοῦ ἐκείνου τοῦ βασιλικοῦ νοῦ μέρος</a:t>
            </a:r>
            <a:r>
              <a:rPr lang="el-GR" sz="3200" dirty="0">
                <a:solidFill>
                  <a:schemeClr val="tx1">
                    <a:lumMod val="85000"/>
                    <a:lumOff val="15000"/>
                  </a:schemeClr>
                </a:solidFill>
                <a:latin typeface="Brill" panose="020F0602050406030203" pitchFamily="34" charset="0"/>
                <a:ea typeface="Brill" panose="020F0602050406030203" pitchFamily="34" charset="0"/>
                <a:cs typeface="+mj-cs"/>
              </a:rPr>
              <a:t>; ὡς δὲ ἐκεῖνος ὁρᾷ τὸν θεόν, οὕτω καὶ ἡμῖν ἐφικτὸν τῷ ἡμετέρῳ νῷ συλλαβεῖν τὸ θεῖον καὶτοὐντεῦθεν ἤδη εὐδαιμονεῖν;</a:t>
            </a:r>
          </a:p>
          <a:p>
            <a:pPr marL="0" indent="0">
              <a:buNone/>
            </a:pPr>
            <a:r>
              <a:rPr lang="el-GR" sz="3200" dirty="0">
                <a:solidFill>
                  <a:schemeClr val="tx1">
                    <a:lumMod val="85000"/>
                    <a:lumOff val="15000"/>
                  </a:schemeClr>
                </a:solidFill>
                <a:latin typeface="Brill" panose="020F0602050406030203" pitchFamily="34" charset="0"/>
                <a:ea typeface="Brill" panose="020F0602050406030203" pitchFamily="34" charset="0"/>
                <a:cs typeface="+mj-cs"/>
              </a:rPr>
              <a:t>– Πάνυ μὲν οὖν, ἔφην.</a:t>
            </a:r>
          </a:p>
        </p:txBody>
      </p:sp>
      <p:sp>
        <p:nvSpPr>
          <p:cNvPr id="5" name="Текст 4"/>
          <p:cNvSpPr>
            <a:spLocks noGrp="1"/>
          </p:cNvSpPr>
          <p:nvPr>
            <p:ph type="body" sz="quarter" idx="3"/>
          </p:nvPr>
        </p:nvSpPr>
        <p:spPr/>
        <p:txBody>
          <a:bodyPr/>
          <a:lstStyle/>
          <a:p>
            <a:endParaRPr lang="en-GB"/>
          </a:p>
        </p:txBody>
      </p:sp>
      <p:sp>
        <p:nvSpPr>
          <p:cNvPr id="6" name="Объект 5"/>
          <p:cNvSpPr>
            <a:spLocks noGrp="1"/>
          </p:cNvSpPr>
          <p:nvPr>
            <p:ph sz="quarter" idx="4"/>
          </p:nvPr>
        </p:nvSpPr>
        <p:spPr>
          <a:xfrm>
            <a:off x="5471571" y="2054201"/>
            <a:ext cx="6502715" cy="3354060"/>
          </a:xfrm>
        </p:spPr>
        <p:txBody>
          <a:bodyPr>
            <a:noAutofit/>
          </a:bodyPr>
          <a:lstStyle/>
          <a:p>
            <a:pPr marL="0" indent="0">
              <a:buNone/>
            </a:pPr>
            <a:r>
              <a:rPr lang="ru-RU" sz="3200" dirty="0">
                <a:solidFill>
                  <a:schemeClr val="tx1">
                    <a:lumMod val="85000"/>
                    <a:lumOff val="15000"/>
                  </a:schemeClr>
                </a:solidFill>
                <a:latin typeface="Brill" panose="020F0602050406030203" pitchFamily="34" charset="0"/>
                <a:ea typeface="Brill" panose="020F0602050406030203" pitchFamily="34" charset="0"/>
                <a:cs typeface="+mj-cs"/>
              </a:rPr>
              <a:t>– Какое же сродство, – спросил он, – имеем мы с Богом? Разве и душа божественна и бессмертна </a:t>
            </a:r>
            <a:r>
              <a:rPr lang="ru-RU" sz="3200" dirty="0">
                <a:solidFill>
                  <a:srgbClr val="FF0000"/>
                </a:solidFill>
                <a:latin typeface="Brill" panose="020F0602050406030203" pitchFamily="34" charset="0"/>
                <a:ea typeface="Brill" panose="020F0602050406030203" pitchFamily="34" charset="0"/>
                <a:cs typeface="+mj-cs"/>
              </a:rPr>
              <a:t>и есть часть того царственного Ума? </a:t>
            </a:r>
            <a:r>
              <a:rPr lang="ru-RU" sz="3200" dirty="0">
                <a:solidFill>
                  <a:schemeClr val="tx1">
                    <a:lumMod val="85000"/>
                    <a:lumOff val="15000"/>
                  </a:schemeClr>
                </a:solidFill>
                <a:latin typeface="Brill" panose="020F0602050406030203" pitchFamily="34" charset="0"/>
                <a:ea typeface="Brill" panose="020F0602050406030203" pitchFamily="34" charset="0"/>
                <a:cs typeface="+mj-cs"/>
              </a:rPr>
              <a:t>Как он видит Бога, таким же образом и мы можем умом нашим постигать божество и чрез то уже благоденствовать?</a:t>
            </a:r>
          </a:p>
          <a:p>
            <a:pPr marL="0" indent="0">
              <a:buNone/>
            </a:pPr>
            <a:r>
              <a:rPr lang="ru-RU" sz="3200" dirty="0">
                <a:solidFill>
                  <a:schemeClr val="tx1">
                    <a:lumMod val="85000"/>
                    <a:lumOff val="15000"/>
                  </a:schemeClr>
                </a:solidFill>
                <a:latin typeface="Brill" panose="020F0602050406030203" pitchFamily="34" charset="0"/>
                <a:ea typeface="Brill" panose="020F0602050406030203" pitchFamily="34" charset="0"/>
                <a:cs typeface="+mj-cs"/>
              </a:rPr>
              <a:t>– Совершенно так, – сказал я.</a:t>
            </a:r>
          </a:p>
        </p:txBody>
      </p:sp>
    </p:spTree>
    <p:extLst>
      <p:ext uri="{BB962C8B-B14F-4D97-AF65-F5344CB8AC3E}">
        <p14:creationId xmlns:p14="http://schemas.microsoft.com/office/powerpoint/2010/main" val="4035653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prstClr val="black">
                    <a:lumMod val="85000"/>
                    <a:lumOff val="15000"/>
                  </a:prstClr>
                </a:solidFill>
                <a:latin typeface="Brill" panose="020F0602050406030203" pitchFamily="34" charset="0"/>
                <a:ea typeface="Brill" panose="020F0602050406030203" pitchFamily="34" charset="0"/>
              </a:rPr>
              <a:t>Параконсистентность: «Я» отлично от Бога, но Бог.</a:t>
            </a:r>
            <a:br>
              <a:rPr lang="ru-RU" sz="2800" dirty="0">
                <a:solidFill>
                  <a:prstClr val="black">
                    <a:lumMod val="85000"/>
                    <a:lumOff val="15000"/>
                  </a:prstClr>
                </a:solidFill>
                <a:latin typeface="Brill" panose="020F0602050406030203" pitchFamily="34" charset="0"/>
                <a:ea typeface="Brill" panose="020F0602050406030203" pitchFamily="34" charset="0"/>
              </a:rPr>
            </a:br>
            <a:r>
              <a:rPr lang="ru-RU" sz="2800" dirty="0" smtClean="0">
                <a:solidFill>
                  <a:prstClr val="black">
                    <a:lumMod val="85000"/>
                    <a:lumOff val="15000"/>
                  </a:prstClr>
                </a:solidFill>
                <a:latin typeface="Brill" panose="020F0602050406030203" pitchFamily="34" charset="0"/>
                <a:ea typeface="Brill" panose="020F0602050406030203" pitchFamily="34" charset="0"/>
              </a:rPr>
              <a:t>Григорий Богослов, </a:t>
            </a:r>
            <a:r>
              <a:rPr lang="ru-RU" sz="2800" i="1" dirty="0">
                <a:solidFill>
                  <a:prstClr val="black">
                    <a:lumMod val="85000"/>
                    <a:lumOff val="15000"/>
                  </a:prstClr>
                </a:solidFill>
                <a:latin typeface="Brill" panose="020F0602050406030203" pitchFamily="34" charset="0"/>
                <a:ea typeface="Brill" panose="020F0602050406030203" pitchFamily="34" charset="0"/>
              </a:rPr>
              <a:t>Беседа</a:t>
            </a:r>
            <a:r>
              <a:rPr lang="ru-RU" sz="2800" dirty="0">
                <a:solidFill>
                  <a:prstClr val="black">
                    <a:lumMod val="85000"/>
                    <a:lumOff val="15000"/>
                  </a:prstClr>
                </a:solidFill>
                <a:latin typeface="Brill" panose="020F0602050406030203" pitchFamily="34" charset="0"/>
                <a:ea typeface="Brill" panose="020F0602050406030203" pitchFamily="34" charset="0"/>
              </a:rPr>
              <a:t> </a:t>
            </a:r>
            <a:r>
              <a:rPr lang="en-GB" sz="2800" dirty="0">
                <a:solidFill>
                  <a:prstClr val="black">
                    <a:lumMod val="85000"/>
                    <a:lumOff val="15000"/>
                  </a:prstClr>
                </a:solidFill>
                <a:latin typeface="Brill" panose="020F0602050406030203" pitchFamily="34" charset="0"/>
                <a:ea typeface="Brill" panose="020F0602050406030203" pitchFamily="34" charset="0"/>
              </a:rPr>
              <a:t>14, </a:t>
            </a:r>
            <a:r>
              <a:rPr lang="en-GB" sz="2800" dirty="0" smtClean="0">
                <a:solidFill>
                  <a:prstClr val="black">
                    <a:lumMod val="85000"/>
                    <a:lumOff val="15000"/>
                  </a:prstClr>
                </a:solidFill>
                <a:latin typeface="Brill" panose="020F0602050406030203" pitchFamily="34" charset="0"/>
                <a:ea typeface="Brill" panose="020F0602050406030203" pitchFamily="34" charset="0"/>
              </a:rPr>
              <a:t>7</a:t>
            </a:r>
            <a:r>
              <a:rPr lang="ru-RU" sz="2800" dirty="0" smtClean="0">
                <a:solidFill>
                  <a:prstClr val="black">
                    <a:lumMod val="85000"/>
                    <a:lumOff val="15000"/>
                  </a:prstClr>
                </a:solidFill>
                <a:latin typeface="Brill" panose="020F0602050406030203" pitchFamily="34" charset="0"/>
                <a:ea typeface="Brill" panose="020F0602050406030203" pitchFamily="34" charset="0"/>
              </a:rPr>
              <a:t> (380 г.)</a:t>
            </a:r>
            <a:endParaRPr lang="en-GB" dirty="0"/>
          </a:p>
        </p:txBody>
      </p:sp>
      <p:sp>
        <p:nvSpPr>
          <p:cNvPr id="3" name="Текст 2"/>
          <p:cNvSpPr>
            <a:spLocks noGrp="1"/>
          </p:cNvSpPr>
          <p:nvPr>
            <p:ph type="body" idx="1"/>
          </p:nvPr>
        </p:nvSpPr>
        <p:spPr/>
        <p:txBody>
          <a:bodyPr/>
          <a:lstStyle/>
          <a:p>
            <a:endParaRPr lang="en-GB"/>
          </a:p>
        </p:txBody>
      </p:sp>
      <p:sp>
        <p:nvSpPr>
          <p:cNvPr id="4" name="Объект 3"/>
          <p:cNvSpPr>
            <a:spLocks noGrp="1"/>
          </p:cNvSpPr>
          <p:nvPr>
            <p:ph sz="half" idx="2"/>
          </p:nvPr>
        </p:nvSpPr>
        <p:spPr>
          <a:xfrm>
            <a:off x="326572" y="1905000"/>
            <a:ext cx="6007895" cy="4572000"/>
          </a:xfrm>
        </p:spPr>
        <p:txBody>
          <a:bodyPr>
            <a:noAutofit/>
          </a:bodyPr>
          <a:lstStyle/>
          <a:p>
            <a:pPr marL="0" indent="0">
              <a:buNone/>
            </a:pPr>
            <a:r>
              <a:rPr lang="el-GR" sz="3200" dirty="0">
                <a:solidFill>
                  <a:schemeClr val="tx1">
                    <a:lumMod val="85000"/>
                    <a:lumOff val="15000"/>
                  </a:schemeClr>
                </a:solidFill>
                <a:latin typeface="Brill" panose="020F0602050406030203" pitchFamily="34" charset="0"/>
                <a:ea typeface="Brill" panose="020F0602050406030203" pitchFamily="34" charset="0"/>
                <a:cs typeface="+mj-cs"/>
              </a:rPr>
              <a:t>Τίς ἡ περὶ ἐμὲ σοφία; καὶ τί τὸ μέγα τοῦτο μυστήριον; Ἢ βούλεται </a:t>
            </a:r>
            <a:r>
              <a:rPr lang="el-GR" sz="3200" dirty="0">
                <a:solidFill>
                  <a:srgbClr val="FF0000"/>
                </a:solidFill>
                <a:latin typeface="Brill" panose="020F0602050406030203" pitchFamily="34" charset="0"/>
                <a:ea typeface="Brill" panose="020F0602050406030203" pitchFamily="34" charset="0"/>
                <a:cs typeface="+mj-cs"/>
              </a:rPr>
              <a:t>μοῖραν ἡμᾶς ὄντας Θεοῦ, καὶ ἄνωθεν ῥεύσαντας, </a:t>
            </a:r>
            <a:r>
              <a:rPr lang="el-GR" sz="3200" dirty="0">
                <a:solidFill>
                  <a:schemeClr val="tx1">
                    <a:lumMod val="85000"/>
                    <a:lumOff val="15000"/>
                  </a:schemeClr>
                </a:solidFill>
                <a:latin typeface="Brill" panose="020F0602050406030203" pitchFamily="34" charset="0"/>
                <a:ea typeface="Brill" panose="020F0602050406030203" pitchFamily="34" charset="0"/>
                <a:cs typeface="+mj-cs"/>
              </a:rPr>
              <a:t>ἵνα μὴ διὰ τὴν ἀξίαν ἐπαιρόμενοι καὶ μετεωριζόμενοι καταφρονῶμεν τοῦ κτίσαντος, ἐν τῇ πρὸς τὸ σῶμα πάλῃ καὶ μάχῃ πρὸς αὐτὸν ἀεὶ βλέπειν, καὶ τὴν συνεζευγμένην ἀσθένειαν παιδαγωγίαν εἶναι τοῦ ἀξιώματος.</a:t>
            </a:r>
            <a:endParaRPr lang="en-GB" sz="3200" dirty="0">
              <a:solidFill>
                <a:schemeClr val="tx1">
                  <a:lumMod val="85000"/>
                  <a:lumOff val="15000"/>
                </a:schemeClr>
              </a:solidFill>
              <a:latin typeface="Brill" panose="020F0602050406030203" pitchFamily="34" charset="0"/>
              <a:ea typeface="Brill" panose="020F0602050406030203" pitchFamily="34" charset="0"/>
              <a:cs typeface="+mj-cs"/>
            </a:endParaRPr>
          </a:p>
        </p:txBody>
      </p:sp>
      <p:sp>
        <p:nvSpPr>
          <p:cNvPr id="5" name="Текст 4"/>
          <p:cNvSpPr>
            <a:spLocks noGrp="1"/>
          </p:cNvSpPr>
          <p:nvPr>
            <p:ph type="body" sz="quarter" idx="3"/>
          </p:nvPr>
        </p:nvSpPr>
        <p:spPr>
          <a:xfrm>
            <a:off x="7931172" y="1616869"/>
            <a:ext cx="3999001" cy="576262"/>
          </a:xfrm>
        </p:spPr>
        <p:txBody>
          <a:bodyPr/>
          <a:lstStyle/>
          <a:p>
            <a:endParaRPr lang="en-GB" dirty="0"/>
          </a:p>
        </p:txBody>
      </p:sp>
      <p:sp>
        <p:nvSpPr>
          <p:cNvPr id="6" name="Объект 5"/>
          <p:cNvSpPr>
            <a:spLocks noGrp="1"/>
          </p:cNvSpPr>
          <p:nvPr>
            <p:ph sz="quarter" idx="4"/>
          </p:nvPr>
        </p:nvSpPr>
        <p:spPr>
          <a:xfrm>
            <a:off x="6334467" y="1905000"/>
            <a:ext cx="5955503" cy="3994798"/>
          </a:xfrm>
        </p:spPr>
        <p:txBody>
          <a:bodyPr>
            <a:noAutofit/>
          </a:bodyPr>
          <a:lstStyle/>
          <a:p>
            <a:pPr marL="0" indent="0">
              <a:buNone/>
            </a:pPr>
            <a:r>
              <a:rPr lang="ru-RU" sz="2800" dirty="0">
                <a:solidFill>
                  <a:schemeClr val="tx1">
                    <a:lumMod val="85000"/>
                    <a:lumOff val="15000"/>
                  </a:schemeClr>
                </a:solidFill>
                <a:latin typeface="Brill" panose="020F0602050406030203" pitchFamily="34" charset="0"/>
                <a:ea typeface="Brill" panose="020F0602050406030203" pitchFamily="34" charset="0"/>
                <a:cs typeface="+mj-cs"/>
              </a:rPr>
              <a:t>Что же за премудрость еже о мне? И что есть великое сие таинство? Или </a:t>
            </a:r>
            <a:r>
              <a:rPr lang="ru-RU" sz="2800" dirty="0" err="1">
                <a:solidFill>
                  <a:schemeClr val="tx1">
                    <a:lumMod val="85000"/>
                    <a:lumOff val="15000"/>
                  </a:schemeClr>
                </a:solidFill>
                <a:latin typeface="Brill" panose="020F0602050406030203" pitchFamily="34" charset="0"/>
                <a:ea typeface="Brill" panose="020F0602050406030203" pitchFamily="34" charset="0"/>
                <a:cs typeface="+mj-cs"/>
              </a:rPr>
              <a:t>изволяется</a:t>
            </a:r>
            <a:r>
              <a:rPr lang="ru-RU" sz="2800" dirty="0">
                <a:solidFill>
                  <a:schemeClr val="tx1">
                    <a:lumMod val="85000"/>
                    <a:lumOff val="15000"/>
                  </a:schemeClr>
                </a:solidFill>
                <a:latin typeface="Brill" panose="020F0602050406030203" pitchFamily="34" charset="0"/>
                <a:ea typeface="Brill" panose="020F0602050406030203" pitchFamily="34" charset="0"/>
                <a:cs typeface="+mj-cs"/>
              </a:rPr>
              <a:t> (Богу), чтобы мы, </a:t>
            </a:r>
            <a:r>
              <a:rPr lang="ru-RU" sz="2800" dirty="0">
                <a:solidFill>
                  <a:srgbClr val="FF0000"/>
                </a:solidFill>
                <a:latin typeface="Brill" panose="020F0602050406030203" pitchFamily="34" charset="0"/>
                <a:ea typeface="Brill" panose="020F0602050406030203" pitchFamily="34" charset="0"/>
                <a:cs typeface="+mj-cs"/>
              </a:rPr>
              <a:t>будучи частью Бога и свыше проистекши</a:t>
            </a:r>
            <a:r>
              <a:rPr lang="ru-RU" sz="2800" dirty="0">
                <a:solidFill>
                  <a:schemeClr val="tx1">
                    <a:lumMod val="85000"/>
                    <a:lumOff val="15000"/>
                  </a:schemeClr>
                </a:solidFill>
                <a:latin typeface="Brill" panose="020F0602050406030203" pitchFamily="34" charset="0"/>
                <a:ea typeface="Brill" panose="020F0602050406030203" pitchFamily="34" charset="0"/>
                <a:cs typeface="+mj-cs"/>
              </a:rPr>
              <a:t>, не стали </a:t>
            </a:r>
            <a:r>
              <a:rPr lang="ru-RU" sz="2800" dirty="0" err="1">
                <a:solidFill>
                  <a:schemeClr val="tx1">
                    <a:lumMod val="85000"/>
                    <a:lumOff val="15000"/>
                  </a:schemeClr>
                </a:solidFill>
                <a:latin typeface="Brill" panose="020F0602050406030203" pitchFamily="34" charset="0"/>
                <a:ea typeface="Brill" panose="020F0602050406030203" pitchFamily="34" charset="0"/>
                <a:cs typeface="+mj-cs"/>
              </a:rPr>
              <a:t>надмеваться</a:t>
            </a:r>
            <a:r>
              <a:rPr lang="ru-RU" sz="2800" dirty="0">
                <a:solidFill>
                  <a:schemeClr val="tx1">
                    <a:lumMod val="85000"/>
                    <a:lumOff val="15000"/>
                  </a:schemeClr>
                </a:solidFill>
                <a:latin typeface="Brill" panose="020F0602050406030203" pitchFamily="34" charset="0"/>
                <a:ea typeface="Brill" panose="020F0602050406030203" pitchFamily="34" charset="0"/>
                <a:cs typeface="+mj-cs"/>
              </a:rPr>
              <a:t> и превозноситься своим достоинством и не презрели Создателя, чтобы мы в борьбе и битве с телом всегда взирали к Нему, и чтобы сопряженная нам немощь была </a:t>
            </a:r>
            <a:r>
              <a:rPr lang="ru-RU" sz="2800" dirty="0" err="1">
                <a:solidFill>
                  <a:schemeClr val="tx1">
                    <a:lumMod val="85000"/>
                    <a:lumOff val="15000"/>
                  </a:schemeClr>
                </a:solidFill>
                <a:latin typeface="Brill" panose="020F0602050406030203" pitchFamily="34" charset="0"/>
                <a:ea typeface="Brill" panose="020F0602050406030203" pitchFamily="34" charset="0"/>
                <a:cs typeface="+mj-cs"/>
              </a:rPr>
              <a:t>детоводительницей</a:t>
            </a:r>
            <a:r>
              <a:rPr lang="ru-RU" sz="2800" dirty="0">
                <a:solidFill>
                  <a:schemeClr val="tx1">
                    <a:lumMod val="85000"/>
                    <a:lumOff val="15000"/>
                  </a:schemeClr>
                </a:solidFill>
                <a:latin typeface="Brill" panose="020F0602050406030203" pitchFamily="34" charset="0"/>
                <a:ea typeface="Brill" panose="020F0602050406030203" pitchFamily="34" charset="0"/>
                <a:cs typeface="+mj-cs"/>
              </a:rPr>
              <a:t> (воспитательницей) того достоинства.</a:t>
            </a:r>
            <a:endParaRPr lang="en-GB" sz="2800" dirty="0">
              <a:solidFill>
                <a:schemeClr val="tx1">
                  <a:lumMod val="85000"/>
                  <a:lumOff val="15000"/>
                </a:schemeClr>
              </a:solidFill>
              <a:latin typeface="Brill" panose="020F0602050406030203" pitchFamily="34" charset="0"/>
              <a:ea typeface="Brill" panose="020F0602050406030203" pitchFamily="34" charset="0"/>
              <a:cs typeface="+mj-cs"/>
            </a:endParaRPr>
          </a:p>
        </p:txBody>
      </p:sp>
    </p:spTree>
    <p:extLst>
      <p:ext uri="{BB962C8B-B14F-4D97-AF65-F5344CB8AC3E}">
        <p14:creationId xmlns:p14="http://schemas.microsoft.com/office/powerpoint/2010/main" val="2831380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1386"/>
            <a:ext cx="6551840" cy="5092216"/>
          </a:xfrm>
          <a:prstGeom prst="rect">
            <a:avLst/>
          </a:prstGeom>
        </p:spPr>
      </p:pic>
      <p:sp>
        <p:nvSpPr>
          <p:cNvPr id="4" name="Прямоугольник 3"/>
          <p:cNvSpPr/>
          <p:nvPr/>
        </p:nvSpPr>
        <p:spPr>
          <a:xfrm>
            <a:off x="6716485" y="363915"/>
            <a:ext cx="4778829" cy="6494085"/>
          </a:xfrm>
          <a:prstGeom prst="rect">
            <a:avLst/>
          </a:prstGeom>
        </p:spPr>
        <p:txBody>
          <a:bodyPr wrap="square">
            <a:spAutoFit/>
          </a:bodyPr>
          <a:lstStyle/>
          <a:p>
            <a:r>
              <a:rPr lang="ru-RU" sz="3200" b="1" dirty="0" smtClean="0">
                <a:latin typeface="Brill" panose="020F0602050406030203" pitchFamily="34" charset="0"/>
                <a:ea typeface="Brill" panose="020F0602050406030203" pitchFamily="34" charset="0"/>
              </a:rPr>
              <a:t>Параконсистентная топология: </a:t>
            </a:r>
            <a:endParaRPr lang="ru-RU" sz="3200" b="1" dirty="0">
              <a:latin typeface="Brill" panose="020F0602050406030203" pitchFamily="34" charset="0"/>
              <a:ea typeface="Brill" panose="020F0602050406030203" pitchFamily="34" charset="0"/>
            </a:endParaRPr>
          </a:p>
          <a:p>
            <a:r>
              <a:rPr lang="ru-RU" sz="3200" dirty="0" smtClean="0">
                <a:latin typeface="Brill" panose="020F0602050406030203" pitchFamily="34" charset="0"/>
                <a:ea typeface="Brill" panose="020F0602050406030203" pitchFamily="34" charset="0"/>
              </a:rPr>
              <a:t>Граница между двумя замкнутыми множествами принадлежит каждому из них исключительно, но при этом обоим сразу.</a:t>
            </a:r>
          </a:p>
          <a:p>
            <a:endParaRPr lang="ru-RU" sz="3200" dirty="0">
              <a:latin typeface="Brill" panose="020F0602050406030203" pitchFamily="34" charset="0"/>
              <a:ea typeface="Brill" panose="020F0602050406030203" pitchFamily="34" charset="0"/>
            </a:endParaRPr>
          </a:p>
          <a:p>
            <a:r>
              <a:rPr lang="ru-RU" sz="3200" dirty="0" smtClean="0">
                <a:latin typeface="Brill" panose="020F0602050406030203" pitchFamily="34" charset="0"/>
                <a:ea typeface="Brill" panose="020F0602050406030203" pitchFamily="34" charset="0"/>
              </a:rPr>
              <a:t>Пример параконсистентной логики в обыденной жизни: метафора (метонимия – пример паракомплектной).</a:t>
            </a:r>
          </a:p>
        </p:txBody>
      </p:sp>
    </p:spTree>
    <p:extLst>
      <p:ext uri="{BB962C8B-B14F-4D97-AF65-F5344CB8AC3E}">
        <p14:creationId xmlns:p14="http://schemas.microsoft.com/office/powerpoint/2010/main" val="3171670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1142</TotalTime>
  <Words>1702</Words>
  <Application>Microsoft Office PowerPoint</Application>
  <PresentationFormat>Широкоэкранный</PresentationFormat>
  <Paragraphs>71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Brill</vt:lpstr>
      <vt:lpstr>Century Gothic</vt:lpstr>
      <vt:lpstr>Wingdings 3</vt:lpstr>
      <vt:lpstr>Легкий дым</vt:lpstr>
      <vt:lpstr>Субъект свободной воли в византийской патристике: несуществующая граница между Богом и ничто</vt:lpstr>
      <vt:lpstr>Презентация PowerPoint</vt:lpstr>
      <vt:lpstr>«Я»</vt:lpstr>
      <vt:lpstr>Паракомплектность: «Я» как граница человека и мiра. Собеседование 12 отшельников (Египет, IV-V вв.)</vt:lpstr>
      <vt:lpstr>Презентация PowerPoint</vt:lpstr>
      <vt:lpstr>Презентация PowerPoint</vt:lpstr>
      <vt:lpstr>Параконсистентность: «Я» отлично от Бога, но Бог. Юстин Философ, Диалог с Трифоном иудеем (ок. 155-160)</vt:lpstr>
      <vt:lpstr>Параконсистентность: «Я» отлично от Бога, но Бог. Григорий Богослов, Беседа 14, 7 (380 г.)</vt:lpstr>
      <vt:lpstr>Презентация PowerPoint</vt:lpstr>
      <vt:lpstr>Учение Аполлинария (осуждено в 381 г., одно из самых страшных обвинений в последующих спорах).</vt:lpstr>
      <vt:lpstr>Логическая экспликация ответа Аполлинарию от критиков из числа сторонников односубъектной христологии (близко к экспликации у Максима Исповедника):</vt:lpstr>
      <vt:lpstr>Человеческое «Я» диалетично – то есть одновременно паракомплектно (в отношении к миру) и параконсистентно (в отношении к Богу).</vt:lpstr>
      <vt:lpstr>Почему «Я» диалетично: потому что синглетон (во множестве или классе «Я» только один элемент). Логический квадрат для «Я» схлопывается: контрарное противоречие одновременно является субконтрарным и контрадикторным. </vt:lpstr>
      <vt:lpstr>Консистентные теории множеств обходят понятие синглетона, не объясняя, как «один» может быть «множеством» (аналогично, в деонтических логиках на понятие выбора из одной возможности просто ставится блок):</vt:lpstr>
      <vt:lpstr>«Я» как открыто-замкнутое множество (clopen set):</vt:lpstr>
      <vt:lpstr>Диалетическое «я» в обожении: Corpus Macarianum (Сирия, конец IV в.) – параконсистентность и паракомплектность (а не бутылка Клейна).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50</cp:revision>
  <dcterms:created xsi:type="dcterms:W3CDTF">2020-12-17T14:12:58Z</dcterms:created>
  <dcterms:modified xsi:type="dcterms:W3CDTF">2020-12-18T09:15:20Z</dcterms:modified>
</cp:coreProperties>
</file>